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75" r:id="rId14"/>
    <p:sldId id="268" r:id="rId15"/>
    <p:sldId id="270" r:id="rId16"/>
    <p:sldId id="271" r:id="rId17"/>
    <p:sldId id="272" r:id="rId18"/>
    <p:sldId id="273" r:id="rId19"/>
    <p:sldId id="274" r:id="rId20"/>
    <p:sldId id="277" r:id="rId21"/>
    <p:sldId id="280" r:id="rId22"/>
    <p:sldId id="278" r:id="rId23"/>
    <p:sldId id="279" r:id="rId24"/>
    <p:sldId id="281" r:id="rId25"/>
    <p:sldId id="283" r:id="rId26"/>
    <p:sldId id="285" r:id="rId27"/>
    <p:sldId id="287" r:id="rId28"/>
    <p:sldId id="347" r:id="rId29"/>
    <p:sldId id="288" r:id="rId30"/>
    <p:sldId id="289" r:id="rId31"/>
    <p:sldId id="290" r:id="rId32"/>
    <p:sldId id="291" r:id="rId33"/>
    <p:sldId id="328" r:id="rId34"/>
    <p:sldId id="292" r:id="rId35"/>
    <p:sldId id="293" r:id="rId36"/>
    <p:sldId id="295" r:id="rId37"/>
    <p:sldId id="294" r:id="rId38"/>
    <p:sldId id="296" r:id="rId39"/>
    <p:sldId id="297" r:id="rId40"/>
    <p:sldId id="298" r:id="rId41"/>
    <p:sldId id="299" r:id="rId42"/>
    <p:sldId id="300" r:id="rId43"/>
    <p:sldId id="332" r:id="rId44"/>
    <p:sldId id="302" r:id="rId45"/>
    <p:sldId id="304" r:id="rId46"/>
    <p:sldId id="307" r:id="rId47"/>
    <p:sldId id="312" r:id="rId48"/>
    <p:sldId id="309" r:id="rId49"/>
    <p:sldId id="310" r:id="rId50"/>
    <p:sldId id="306" r:id="rId51"/>
    <p:sldId id="313" r:id="rId52"/>
    <p:sldId id="316" r:id="rId53"/>
    <p:sldId id="317" r:id="rId54"/>
    <p:sldId id="318" r:id="rId55"/>
    <p:sldId id="326" r:id="rId56"/>
    <p:sldId id="335" r:id="rId57"/>
    <p:sldId id="327" r:id="rId58"/>
    <p:sldId id="320" r:id="rId59"/>
    <p:sldId id="322" r:id="rId60"/>
    <p:sldId id="324" r:id="rId61"/>
    <p:sldId id="325" r:id="rId62"/>
    <p:sldId id="329" r:id="rId63"/>
    <p:sldId id="334" r:id="rId64"/>
    <p:sldId id="330" r:id="rId65"/>
    <p:sldId id="336" r:id="rId66"/>
    <p:sldId id="337" r:id="rId67"/>
    <p:sldId id="339" r:id="rId68"/>
    <p:sldId id="341" r:id="rId69"/>
    <p:sldId id="343" r:id="rId70"/>
    <p:sldId id="344" r:id="rId71"/>
    <p:sldId id="345" r:id="rId72"/>
    <p:sldId id="346" r:id="rId7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CFF66"/>
    <a:srgbClr val="993300"/>
    <a:srgbClr val="CC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100" d="100"/>
          <a:sy n="100" d="100"/>
        </p:scale>
        <p:origin x="-990" y="57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3E0A20-6B5D-4AE4-B172-E7DE0CA5D158}" type="datetimeFigureOut">
              <a:rPr lang="ru-RU" smtClean="0"/>
              <a:pPr/>
              <a:t>13.10.2017</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F626A6-FD79-442A-A039-2584AA886B87}"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Образ слайда 1"/>
          <p:cNvSpPr>
            <a:spLocks noGrp="1" noRot="1" noChangeAspect="1" noTextEdit="1"/>
          </p:cNvSpPr>
          <p:nvPr>
            <p:ph type="sldImg"/>
          </p:nvPr>
        </p:nvSpPr>
        <p:spPr bwMode="auto">
          <a:noFill/>
          <a:ln>
            <a:solidFill>
              <a:srgbClr val="000000"/>
            </a:solidFill>
            <a:miter lim="800000"/>
            <a:headEnd/>
            <a:tailEnd/>
          </a:ln>
        </p:spPr>
      </p:sp>
      <p:sp>
        <p:nvSpPr>
          <p:cNvPr id="10137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138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9C5210F-3EA7-4DE3-8247-28D49653D253}" type="slidenum">
              <a:rPr lang="ru-RU" smtClean="0"/>
              <a:pPr/>
              <a:t>25</a:t>
            </a:fld>
            <a:endParaRPr lang="ru-RU"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Образ слайда 1"/>
          <p:cNvSpPr>
            <a:spLocks noGrp="1" noRot="1" noChangeAspect="1" noTextEdit="1"/>
          </p:cNvSpPr>
          <p:nvPr>
            <p:ph type="sldImg"/>
          </p:nvPr>
        </p:nvSpPr>
        <p:spPr bwMode="auto">
          <a:noFill/>
          <a:ln>
            <a:solidFill>
              <a:srgbClr val="000000"/>
            </a:solidFill>
            <a:miter lim="800000"/>
            <a:headEnd/>
            <a:tailEnd/>
          </a:ln>
        </p:spPr>
      </p:sp>
      <p:sp>
        <p:nvSpPr>
          <p:cNvPr id="108547"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dirty="0" smtClean="0"/>
          </a:p>
        </p:txBody>
      </p:sp>
      <p:sp>
        <p:nvSpPr>
          <p:cNvPr id="108548"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328927-76B8-4B05-98F1-13F83CC60F02}" type="slidenum">
              <a:rPr lang="ru-RU" smtClean="0"/>
              <a:pPr/>
              <a:t>52</a:t>
            </a:fld>
            <a:endParaRPr lang="ru-RU"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Образ слайда 1"/>
          <p:cNvSpPr>
            <a:spLocks noGrp="1" noRot="1" noChangeAspect="1" noTextEdit="1"/>
          </p:cNvSpPr>
          <p:nvPr>
            <p:ph type="sldImg"/>
          </p:nvPr>
        </p:nvSpPr>
        <p:spPr bwMode="auto">
          <a:noFill/>
          <a:ln>
            <a:solidFill>
              <a:srgbClr val="000000"/>
            </a:solidFill>
            <a:miter lim="800000"/>
            <a:headEnd/>
            <a:tailEnd/>
          </a:ln>
        </p:spPr>
      </p:sp>
      <p:sp>
        <p:nvSpPr>
          <p:cNvPr id="109571"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957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13122E0-7EAA-4036-958F-ED9A1AAA09B2}" type="slidenum">
              <a:rPr lang="ru-RU" smtClean="0"/>
              <a:pPr/>
              <a:t>53</a:t>
            </a:fld>
            <a:endParaRPr lang="ru-RU"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Образ слайда 1"/>
          <p:cNvSpPr>
            <a:spLocks noGrp="1" noRot="1" noChangeAspect="1" noTextEdit="1"/>
          </p:cNvSpPr>
          <p:nvPr>
            <p:ph type="sldImg"/>
          </p:nvPr>
        </p:nvSpPr>
        <p:spPr bwMode="auto">
          <a:noFill/>
          <a:ln>
            <a:solidFill>
              <a:srgbClr val="000000"/>
            </a:solidFill>
            <a:miter lim="800000"/>
            <a:headEnd/>
            <a:tailEnd/>
          </a:ln>
        </p:spPr>
      </p:sp>
      <p:sp>
        <p:nvSpPr>
          <p:cNvPr id="114691"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1469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0D4D672-EBBD-4128-B016-D0CB89026910}" type="slidenum">
              <a:rPr lang="ru-RU" smtClean="0"/>
              <a:pPr/>
              <a:t>58</a:t>
            </a:fld>
            <a:endParaRPr lang="ru-RU"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Образ слайда 1"/>
          <p:cNvSpPr>
            <a:spLocks noGrp="1" noRot="1" noChangeAspect="1" noTextEdit="1"/>
          </p:cNvSpPr>
          <p:nvPr>
            <p:ph type="sldImg"/>
          </p:nvPr>
        </p:nvSpPr>
        <p:spPr bwMode="auto">
          <a:noFill/>
          <a:ln>
            <a:solidFill>
              <a:srgbClr val="000000"/>
            </a:solidFill>
            <a:miter lim="800000"/>
            <a:headEnd/>
            <a:tailEnd/>
          </a:ln>
        </p:spPr>
      </p:sp>
      <p:sp>
        <p:nvSpPr>
          <p:cNvPr id="115715"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1571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1AB4C2-3653-43AA-9159-7ED53B0C2CAC}" type="slidenum">
              <a:rPr lang="ru-RU" smtClean="0"/>
              <a:pPr/>
              <a:t>59</a:t>
            </a:fld>
            <a:endParaRPr lang="ru-RU"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Образ слайда 1"/>
          <p:cNvSpPr>
            <a:spLocks noGrp="1" noRot="1" noChangeAspect="1" noTextEdit="1"/>
          </p:cNvSpPr>
          <p:nvPr>
            <p:ph type="sldImg"/>
          </p:nvPr>
        </p:nvSpPr>
        <p:spPr bwMode="auto">
          <a:noFill/>
          <a:ln>
            <a:solidFill>
              <a:srgbClr val="000000"/>
            </a:solidFill>
            <a:miter lim="800000"/>
            <a:headEnd/>
            <a:tailEnd/>
          </a:ln>
        </p:spPr>
      </p:sp>
      <p:sp>
        <p:nvSpPr>
          <p:cNvPr id="12697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2698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0C3B8DC-5AE9-44B9-8F79-9773EFDE5BFC}" type="slidenum">
              <a:rPr lang="ru-RU" smtClean="0"/>
              <a:pPr/>
              <a:t>63</a:t>
            </a:fld>
            <a:endParaRPr lang="ru-RU"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Образ слайда 1"/>
          <p:cNvSpPr>
            <a:spLocks noGrp="1" noRot="1" noChangeAspect="1" noTextEdit="1"/>
          </p:cNvSpPr>
          <p:nvPr>
            <p:ph type="sldImg"/>
          </p:nvPr>
        </p:nvSpPr>
        <p:spPr bwMode="auto">
          <a:noFill/>
          <a:ln>
            <a:solidFill>
              <a:srgbClr val="000000"/>
            </a:solidFill>
            <a:miter lim="800000"/>
            <a:headEnd/>
            <a:tailEnd/>
          </a:ln>
        </p:spPr>
      </p:sp>
      <p:sp>
        <p:nvSpPr>
          <p:cNvPr id="161795"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6179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CDCFF26-C650-4EA4-9931-DB18081F05B9}" type="slidenum">
              <a:rPr lang="ru-RU" smtClean="0"/>
              <a:pPr/>
              <a:t>67</a:t>
            </a:fld>
            <a:endParaRPr lang="ru-RU"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Образ слайда 1"/>
          <p:cNvSpPr>
            <a:spLocks noGrp="1" noRot="1" noChangeAspect="1" noTextEdit="1"/>
          </p:cNvSpPr>
          <p:nvPr>
            <p:ph type="sldImg"/>
          </p:nvPr>
        </p:nvSpPr>
        <p:spPr bwMode="auto">
          <a:noFill/>
          <a:ln>
            <a:solidFill>
              <a:srgbClr val="000000"/>
            </a:solidFill>
            <a:miter lim="800000"/>
            <a:headEnd/>
            <a:tailEnd/>
          </a:ln>
        </p:spPr>
      </p:sp>
      <p:sp>
        <p:nvSpPr>
          <p:cNvPr id="166915"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6691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72A2289-60CE-41C7-9F7A-CF3D0E821623}" type="slidenum">
              <a:rPr lang="ru-RU" smtClean="0"/>
              <a:pPr/>
              <a:t>68</a:t>
            </a:fld>
            <a:endParaRPr lang="ru-RU"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Образ слайда 1"/>
          <p:cNvSpPr>
            <a:spLocks noGrp="1" noRot="1" noChangeAspect="1" noTextEdit="1"/>
          </p:cNvSpPr>
          <p:nvPr>
            <p:ph type="sldImg"/>
          </p:nvPr>
        </p:nvSpPr>
        <p:spPr bwMode="auto">
          <a:noFill/>
          <a:ln>
            <a:solidFill>
              <a:srgbClr val="000000"/>
            </a:solidFill>
            <a:miter lim="800000"/>
            <a:headEnd/>
            <a:tailEnd/>
          </a:ln>
        </p:spPr>
      </p:sp>
      <p:sp>
        <p:nvSpPr>
          <p:cNvPr id="16793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6794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8921760-2DD6-41E9-92DB-6E072509364D}" type="slidenum">
              <a:rPr lang="ru-RU" smtClean="0"/>
              <a:pPr/>
              <a:t>69</a:t>
            </a:fld>
            <a:endParaRPr 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Образ слайда 1"/>
          <p:cNvSpPr>
            <a:spLocks noGrp="1" noRot="1" noChangeAspect="1" noTextEdit="1"/>
          </p:cNvSpPr>
          <p:nvPr>
            <p:ph type="sldImg"/>
          </p:nvPr>
        </p:nvSpPr>
        <p:spPr bwMode="auto">
          <a:noFill/>
          <a:ln>
            <a:solidFill>
              <a:srgbClr val="000000"/>
            </a:solidFill>
            <a:miter lim="800000"/>
            <a:headEnd/>
            <a:tailEnd/>
          </a:ln>
        </p:spPr>
      </p:sp>
      <p:sp>
        <p:nvSpPr>
          <p:cNvPr id="103427"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3428"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82C42FC-EC15-452B-9570-6E33FEA2CE4D}" type="slidenum">
              <a:rPr lang="ru-RU" smtClean="0"/>
              <a:pPr/>
              <a:t>27</a:t>
            </a:fld>
            <a:endParaRPr lang="ru-RU"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Образ слайда 1"/>
          <p:cNvSpPr>
            <a:spLocks noGrp="1" noRot="1" noChangeAspect="1" noTextEdit="1"/>
          </p:cNvSpPr>
          <p:nvPr>
            <p:ph type="sldImg"/>
          </p:nvPr>
        </p:nvSpPr>
        <p:spPr bwMode="auto">
          <a:noFill/>
          <a:ln>
            <a:solidFill>
              <a:srgbClr val="000000"/>
            </a:solidFill>
            <a:miter lim="800000"/>
            <a:headEnd/>
            <a:tailEnd/>
          </a:ln>
        </p:spPr>
      </p:sp>
      <p:sp>
        <p:nvSpPr>
          <p:cNvPr id="145411"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4541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9A3F4A5-783A-42B3-ADBE-29557A5E424D}" type="slidenum">
              <a:rPr lang="ru-RU" smtClean="0"/>
              <a:pPr/>
              <a:t>31</a:t>
            </a:fld>
            <a:endParaRPr 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Образ слайда 1"/>
          <p:cNvSpPr>
            <a:spLocks noGrp="1" noRot="1" noChangeAspect="1" noTextEdit="1"/>
          </p:cNvSpPr>
          <p:nvPr>
            <p:ph type="sldImg"/>
          </p:nvPr>
        </p:nvSpPr>
        <p:spPr bwMode="auto">
          <a:noFill/>
          <a:ln>
            <a:solidFill>
              <a:srgbClr val="000000"/>
            </a:solidFill>
            <a:miter lim="800000"/>
            <a:headEnd/>
            <a:tailEnd/>
          </a:ln>
        </p:spPr>
      </p:sp>
      <p:sp>
        <p:nvSpPr>
          <p:cNvPr id="14233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4234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C8E9BF1-9073-425A-BD43-B9600280E06F}" type="slidenum">
              <a:rPr lang="ru-RU" smtClean="0"/>
              <a:pPr/>
              <a:t>43</a:t>
            </a:fld>
            <a:endParaRPr 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Образ слайда 1"/>
          <p:cNvSpPr>
            <a:spLocks noGrp="1" noRot="1" noChangeAspect="1" noTextEdit="1"/>
          </p:cNvSpPr>
          <p:nvPr>
            <p:ph type="sldImg"/>
          </p:nvPr>
        </p:nvSpPr>
        <p:spPr bwMode="auto">
          <a:noFill/>
          <a:ln>
            <a:solidFill>
              <a:srgbClr val="000000"/>
            </a:solidFill>
            <a:miter lim="800000"/>
            <a:headEnd/>
            <a:tailEnd/>
          </a:ln>
        </p:spPr>
      </p:sp>
      <p:sp>
        <p:nvSpPr>
          <p:cNvPr id="104451"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dirty="0" smtClean="0"/>
          </a:p>
        </p:txBody>
      </p:sp>
      <p:sp>
        <p:nvSpPr>
          <p:cNvPr id="10445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E50A8DF-FC1B-45F0-B9AC-215F05DAF308}" type="slidenum">
              <a:rPr lang="ru-RU" smtClean="0"/>
              <a:pPr/>
              <a:t>44</a:t>
            </a:fld>
            <a:endParaRPr lang="ru-RU"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Образ слайда 1"/>
          <p:cNvSpPr>
            <a:spLocks noGrp="1" noRot="1" noChangeAspect="1" noTextEdit="1"/>
          </p:cNvSpPr>
          <p:nvPr>
            <p:ph type="sldImg"/>
          </p:nvPr>
        </p:nvSpPr>
        <p:spPr bwMode="auto">
          <a:noFill/>
          <a:ln>
            <a:solidFill>
              <a:srgbClr val="000000"/>
            </a:solidFill>
            <a:miter lim="800000"/>
            <a:headEnd/>
            <a:tailEnd/>
          </a:ln>
        </p:spPr>
      </p:sp>
      <p:sp>
        <p:nvSpPr>
          <p:cNvPr id="105475"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dirty="0" smtClean="0"/>
          </a:p>
        </p:txBody>
      </p:sp>
      <p:sp>
        <p:nvSpPr>
          <p:cNvPr id="10547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3D1E445-B0FD-49E0-87E8-4F453717B7E4}" type="slidenum">
              <a:rPr lang="ru-RU" smtClean="0"/>
              <a:pPr/>
              <a:t>45</a:t>
            </a:fld>
            <a:endParaRPr lang="ru-RU"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Образ слайда 1"/>
          <p:cNvSpPr>
            <a:spLocks noGrp="1" noRot="1" noChangeAspect="1" noTextEdit="1"/>
          </p:cNvSpPr>
          <p:nvPr>
            <p:ph type="sldImg"/>
          </p:nvPr>
        </p:nvSpPr>
        <p:spPr bwMode="auto">
          <a:noFill/>
          <a:ln>
            <a:solidFill>
              <a:srgbClr val="000000"/>
            </a:solidFill>
            <a:miter lim="800000"/>
            <a:headEnd/>
            <a:tailEnd/>
          </a:ln>
        </p:spPr>
      </p:sp>
      <p:sp>
        <p:nvSpPr>
          <p:cNvPr id="12185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dirty="0" smtClean="0"/>
          </a:p>
        </p:txBody>
      </p:sp>
      <p:sp>
        <p:nvSpPr>
          <p:cNvPr id="12186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1F0F03-BBD8-470E-9610-062D5FB3C8F5}" type="slidenum">
              <a:rPr lang="ru-RU" smtClean="0"/>
              <a:pPr/>
              <a:t>48</a:t>
            </a:fld>
            <a:endParaRPr lang="ru-RU"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Образ слайда 1"/>
          <p:cNvSpPr>
            <a:spLocks noGrp="1" noRot="1" noChangeAspect="1" noTextEdit="1"/>
          </p:cNvSpPr>
          <p:nvPr>
            <p:ph type="sldImg"/>
          </p:nvPr>
        </p:nvSpPr>
        <p:spPr bwMode="auto">
          <a:noFill/>
          <a:ln>
            <a:solidFill>
              <a:srgbClr val="000000"/>
            </a:solidFill>
            <a:miter lim="800000"/>
            <a:headEnd/>
            <a:tailEnd/>
          </a:ln>
        </p:spPr>
      </p:sp>
      <p:sp>
        <p:nvSpPr>
          <p:cNvPr id="10649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650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49D44CB-B799-4BE8-94FF-8279E91B104A}" type="slidenum">
              <a:rPr lang="ru-RU" smtClean="0"/>
              <a:pPr/>
              <a:t>50</a:t>
            </a:fld>
            <a:endParaRPr lang="ru-RU"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Образ слайда 1"/>
          <p:cNvSpPr>
            <a:spLocks noGrp="1" noRot="1" noChangeAspect="1" noTextEdit="1"/>
          </p:cNvSpPr>
          <p:nvPr>
            <p:ph type="sldImg"/>
          </p:nvPr>
        </p:nvSpPr>
        <p:spPr bwMode="auto">
          <a:noFill/>
          <a:ln>
            <a:solidFill>
              <a:srgbClr val="000000"/>
            </a:solidFill>
            <a:miter lim="800000"/>
            <a:headEnd/>
            <a:tailEnd/>
          </a:ln>
        </p:spPr>
      </p:sp>
      <p:sp>
        <p:nvSpPr>
          <p:cNvPr id="107523"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dirty="0" smtClean="0"/>
          </a:p>
        </p:txBody>
      </p:sp>
      <p:sp>
        <p:nvSpPr>
          <p:cNvPr id="107524"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28A76AD-E975-453E-A3F4-74733F75B161}" type="slidenum">
              <a:rPr lang="ru-RU" smtClean="0"/>
              <a:pPr/>
              <a:t>51</a:t>
            </a:fld>
            <a:endParaRPr lang="ru-RU"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Скругленный прямоугольник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Заголовок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ru-RU" smtClean="0"/>
              <a:t>Образец заголовка</a:t>
            </a:r>
            <a:endParaRPr kumimoji="0" lang="en-US"/>
          </a:p>
        </p:txBody>
      </p:sp>
      <p:sp>
        <p:nvSpPr>
          <p:cNvPr id="20" name="Подзаголовок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19" name="Дата 18"/>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11" name="Номер слайда 10"/>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02920" y="530352"/>
            <a:ext cx="8183880" cy="4187952"/>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533404"/>
            <a:ext cx="1981200" cy="5257799"/>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33400" y="533402"/>
            <a:ext cx="5943600" cy="5257801"/>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a:xfrm>
            <a:off x="502920" y="530352"/>
            <a:ext cx="8183880" cy="4187952"/>
          </a:xfrm>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Скругленный прямоугольник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Скругленный прямоугольник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nchor="b"/>
          <a:lstStyle>
            <a:lvl1pPr>
              <a:defRPr b="1"/>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Дата 1"/>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Прямоугольник с одним скругленным углом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ru-RU" smtClean="0"/>
              <a:t>Образец заголовка</a:t>
            </a:r>
            <a:endParaRPr kumimoji="0" lang="en-US"/>
          </a:p>
        </p:txBody>
      </p:sp>
      <p:sp>
        <p:nvSpPr>
          <p:cNvPr id="4" name="Текст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DF3EF16B-1D42-4BB1-A2E5-AEE4F8C41080}" type="datetimeFigureOut">
              <a:rPr lang="ru-RU" smtClean="0"/>
              <a:pPr/>
              <a:t>13.10.2017</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02DB8548-D2C5-4B90-953D-7E740C7F72BB}" type="slidenum">
              <a:rPr lang="ru-RU" smtClean="0"/>
              <a:pPr/>
              <a:t>‹#›</a:t>
            </a:fld>
            <a:endParaRPr lang="ru-RU"/>
          </a:p>
        </p:txBody>
      </p:sp>
      <p:sp>
        <p:nvSpPr>
          <p:cNvPr id="3" name="Рисунок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ru-RU" smtClean="0"/>
              <a:t>Вставка рисунка</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Скругленный прямоугольник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Заголовок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ru-RU" smtClean="0"/>
              <a:t>Образец заголовка</a:t>
            </a:r>
            <a:endParaRPr kumimoji="0" lang="en-US"/>
          </a:p>
        </p:txBody>
      </p:sp>
      <p:sp>
        <p:nvSpPr>
          <p:cNvPr id="4" name="Текст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5" name="Дата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F3EF16B-1D42-4BB1-A2E5-AEE4F8C41080}" type="datetimeFigureOut">
              <a:rPr lang="ru-RU" smtClean="0"/>
              <a:pPr/>
              <a:t>13.10.2017</a:t>
            </a:fld>
            <a:endParaRPr lang="ru-RU"/>
          </a:p>
        </p:txBody>
      </p:sp>
      <p:sp>
        <p:nvSpPr>
          <p:cNvPr id="18" name="Нижний колонтитул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ru-RU"/>
          </a:p>
        </p:txBody>
      </p:sp>
      <p:sp>
        <p:nvSpPr>
          <p:cNvPr id="5" name="Номер слайда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02DB8548-D2C5-4B90-953D-7E740C7F72BB}"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hyperlink" Target="http://yandex.by/images/search?source=wiz&amp;img_url=http://external.polskieradio.pl/files/b780a1ac-7b94-4c74-a964-32c6e8be9820.file&amp;uinfo=sw-1455-sh-818-ww-1439-wh-691-pd-1.100000023841858-wp-16x9_1600x900&amp;_=1413450670251&amp;viewport=narrow&amp;p=2&amp;text=%D0%BE%D1%82%D1%85%D0%BE%D0%B4%D1%8B&amp;noreask=1&amp;pos=89&amp;rpt=simage&amp;lr=157&amp;pin=1" TargetMode="Externa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upload.wikimedia.org/wikipedia/commons/d/db/Solar_land_area.pn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63.xml.rels><?xml version="1.0" encoding="UTF-8" standalone="yes"?>
<Relationships xmlns="http://schemas.openxmlformats.org/package/2006/relationships"><Relationship Id="rId3" Type="http://schemas.openxmlformats.org/officeDocument/2006/relationships/hyperlink" Target="http://upload.wikimedia.org/wikipedia/commons/5/5f/Solarkocher_1.jp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jpeg"/></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57224" y="1357298"/>
            <a:ext cx="7772400" cy="1900238"/>
          </a:xfrm>
        </p:spPr>
        <p:txBody>
          <a:bodyPr>
            <a:normAutofit fontScale="90000"/>
          </a:bodyPr>
          <a:lstStyle/>
          <a:p>
            <a:r>
              <a:rPr lang="ru-RU" i="1" dirty="0" smtClean="0">
                <a:solidFill>
                  <a:schemeClr val="tx1"/>
                </a:solidFill>
                <a:latin typeface="Times New Roman" pitchFamily="18" charset="0"/>
                <a:cs typeface="Times New Roman" pitchFamily="18" charset="0"/>
              </a:rPr>
              <a:t>«БЕЗОПАСНОСТЬ ЖИЗНЕДЕЯТЕЛЬНОСТИ ЧЕЛОВЕКА (БЖЧ</a:t>
            </a:r>
            <a:r>
              <a:rPr lang="en-US" i="1" dirty="0" smtClean="0">
                <a:solidFill>
                  <a:schemeClr val="tx1"/>
                </a:solidFill>
                <a:latin typeface="Times New Roman" pitchFamily="18" charset="0"/>
                <a:cs typeface="Times New Roman" pitchFamily="18" charset="0"/>
              </a:rPr>
              <a:t>)</a:t>
            </a:r>
            <a:endParaRPr lang="ru-RU" dirty="0"/>
          </a:p>
        </p:txBody>
      </p:sp>
      <p:sp>
        <p:nvSpPr>
          <p:cNvPr id="3" name="Подзаголовок 2"/>
          <p:cNvSpPr>
            <a:spLocks noGrp="1"/>
          </p:cNvSpPr>
          <p:nvPr>
            <p:ph type="subTitle" idx="1"/>
          </p:nvPr>
        </p:nvSpPr>
        <p:spPr>
          <a:xfrm>
            <a:off x="722376" y="4000504"/>
            <a:ext cx="7772400" cy="1571636"/>
          </a:xfrm>
        </p:spPr>
        <p:txBody>
          <a:bodyPr>
            <a:normAutofit/>
          </a:bodyPr>
          <a:lstStyle/>
          <a:p>
            <a:pPr>
              <a:lnSpc>
                <a:spcPct val="80000"/>
              </a:lnSpc>
            </a:pPr>
            <a:r>
              <a:rPr lang="ru-RU" b="1" dirty="0" smtClean="0">
                <a:solidFill>
                  <a:schemeClr val="tx1"/>
                </a:solidFill>
                <a:latin typeface="Times New Roman" pitchFamily="18" charset="0"/>
                <a:cs typeface="Times New Roman" pitchFamily="18" charset="0"/>
              </a:rPr>
              <a:t>Кирвель Павел Иванович</a:t>
            </a:r>
            <a:r>
              <a:rPr lang="ru-RU" dirty="0" smtClean="0">
                <a:solidFill>
                  <a:schemeClr val="tx1"/>
                </a:solidFill>
                <a:latin typeface="Times New Roman" pitchFamily="18" charset="0"/>
                <a:cs typeface="Times New Roman" pitchFamily="18" charset="0"/>
              </a:rPr>
              <a:t>, </a:t>
            </a:r>
          </a:p>
          <a:p>
            <a:pPr>
              <a:lnSpc>
                <a:spcPct val="80000"/>
              </a:lnSpc>
            </a:pPr>
            <a:r>
              <a:rPr lang="ru-RU" dirty="0" smtClean="0">
                <a:solidFill>
                  <a:schemeClr val="tx1"/>
                </a:solidFill>
                <a:latin typeface="Times New Roman" pitchFamily="18" charset="0"/>
                <a:cs typeface="Times New Roman" pitchFamily="18" charset="0"/>
              </a:rPr>
              <a:t>Кандидат географических наук, </a:t>
            </a:r>
          </a:p>
          <a:p>
            <a:pPr>
              <a:lnSpc>
                <a:spcPct val="80000"/>
              </a:lnSpc>
              <a:defRPr/>
            </a:pPr>
            <a:r>
              <a:rPr lang="ru-RU" dirty="0" smtClean="0">
                <a:solidFill>
                  <a:srgbClr val="000000"/>
                </a:solidFill>
                <a:latin typeface="Times New Roman" pitchFamily="18" charset="0"/>
              </a:rPr>
              <a:t>доцент кафедры </a:t>
            </a:r>
            <a:r>
              <a:rPr lang="ru-RU" dirty="0" smtClean="0">
                <a:solidFill>
                  <a:srgbClr val="000000"/>
                </a:solidFill>
                <a:latin typeface="Times New Roman" pitchFamily="18" charset="0"/>
                <a:cs typeface="Times New Roman" pitchFamily="18" charset="0"/>
              </a:rPr>
              <a:t>инженерной психологии</a:t>
            </a:r>
          </a:p>
          <a:p>
            <a:pPr>
              <a:lnSpc>
                <a:spcPct val="80000"/>
              </a:lnSpc>
              <a:defRPr/>
            </a:pPr>
            <a:r>
              <a:rPr lang="ru-RU" dirty="0" smtClean="0">
                <a:solidFill>
                  <a:srgbClr val="000000"/>
                </a:solidFill>
                <a:latin typeface="Times New Roman" pitchFamily="18" charset="0"/>
                <a:cs typeface="Times New Roman" pitchFamily="18" charset="0"/>
              </a:rPr>
              <a:t> и эргономики</a:t>
            </a:r>
            <a:r>
              <a:rPr lang="ru-RU" dirty="0" smtClean="0">
                <a:solidFill>
                  <a:srgbClr val="000000"/>
                </a:solidFill>
              </a:rPr>
              <a:t> </a:t>
            </a:r>
            <a:r>
              <a:rPr lang="ru-RU" dirty="0" smtClean="0">
                <a:solidFill>
                  <a:srgbClr val="000000"/>
                </a:solidFill>
                <a:latin typeface="Times New Roman" pitchFamily="18" charset="0"/>
              </a:rPr>
              <a:t>БГУИР</a:t>
            </a:r>
            <a:r>
              <a:rPr lang="ru-RU" dirty="0" smtClean="0">
                <a:solidFill>
                  <a:schemeClr val="accent4">
                    <a:lumMod val="10000"/>
                  </a:schemeClr>
                </a:solidFill>
                <a:latin typeface="Times New Roman" pitchFamily="18" charset="0"/>
                <a:cs typeface="Times New Roman" pitchFamily="18" charset="0"/>
              </a:rPr>
              <a:t> (ауд. 610</a:t>
            </a:r>
            <a:r>
              <a:rPr lang="en-US" dirty="0" smtClean="0">
                <a:solidFill>
                  <a:schemeClr val="accent4">
                    <a:lumMod val="10000"/>
                  </a:schemeClr>
                </a:solidFill>
                <a:latin typeface="Times New Roman" pitchFamily="18" charset="0"/>
                <a:cs typeface="Times New Roman" pitchFamily="18" charset="0"/>
              </a:rPr>
              <a:t>,</a:t>
            </a:r>
            <a:r>
              <a:rPr lang="ru-RU" dirty="0" smtClean="0">
                <a:solidFill>
                  <a:schemeClr val="accent4">
                    <a:lumMod val="10000"/>
                  </a:schemeClr>
                </a:solidFill>
                <a:latin typeface="Times New Roman" pitchFamily="18" charset="0"/>
                <a:cs typeface="Times New Roman" pitchFamily="18" charset="0"/>
              </a:rPr>
              <a:t> </a:t>
            </a:r>
            <a:r>
              <a:rPr lang="en-US" dirty="0" smtClean="0">
                <a:solidFill>
                  <a:schemeClr val="accent4">
                    <a:lumMod val="10000"/>
                  </a:schemeClr>
                </a:solidFill>
                <a:latin typeface="Times New Roman" pitchFamily="18" charset="0"/>
                <a:cs typeface="Times New Roman" pitchFamily="18" charset="0"/>
              </a:rPr>
              <a:t>2</a:t>
            </a:r>
            <a:r>
              <a:rPr lang="ru-RU" dirty="0" smtClean="0">
                <a:solidFill>
                  <a:schemeClr val="accent4">
                    <a:lumMod val="10000"/>
                  </a:schemeClr>
                </a:solidFill>
                <a:latin typeface="Times New Roman" pitchFamily="18" charset="0"/>
                <a:cs typeface="Times New Roman" pitchFamily="18" charset="0"/>
              </a:rPr>
              <a:t> корпуса)</a:t>
            </a:r>
          </a:p>
          <a:p>
            <a:pPr>
              <a:lnSpc>
                <a:spcPct val="80000"/>
              </a:lnSpc>
            </a:pPr>
            <a:r>
              <a:rPr lang="en-US" dirty="0" smtClean="0">
                <a:solidFill>
                  <a:schemeClr val="tx1"/>
                </a:solidFill>
                <a:latin typeface="Times New Roman" pitchFamily="18" charset="0"/>
                <a:cs typeface="Times New Roman" pitchFamily="18" charset="0"/>
              </a:rPr>
              <a:t>E-mail</a:t>
            </a:r>
            <a:r>
              <a:rPr lang="en-US" dirty="0" smtClean="0">
                <a:solidFill>
                  <a:schemeClr val="tx1"/>
                </a:solidFill>
                <a:latin typeface="Times New Roman" pitchFamily="18" charset="0"/>
                <a:cs typeface="Times New Roman" pitchFamily="18" charset="0"/>
              </a:rPr>
              <a:t>: pavelkirviel@yandex.by</a:t>
            </a:r>
            <a:endParaRPr lang="ru-RU" dirty="0" smtClean="0">
              <a:solidFill>
                <a:schemeClr val="tx1"/>
              </a:solidFill>
              <a:latin typeface="Times New Roman" pitchFamily="18" charset="0"/>
              <a:cs typeface="Times New Roman" pitchFamily="18" charset="0"/>
            </a:endParaRPr>
          </a:p>
          <a:p>
            <a:endParaRPr lang="ru-RU" dirty="0"/>
          </a:p>
        </p:txBody>
      </p:sp>
      <p:sp>
        <p:nvSpPr>
          <p:cNvPr id="5" name="TextBox 1"/>
          <p:cNvSpPr txBox="1">
            <a:spLocks noChangeArrowheads="1"/>
          </p:cNvSpPr>
          <p:nvPr/>
        </p:nvSpPr>
        <p:spPr bwMode="auto">
          <a:xfrm>
            <a:off x="3571868" y="5857892"/>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p:cNvSpPr txBox="1"/>
          <p:nvPr/>
        </p:nvSpPr>
        <p:spPr>
          <a:xfrm>
            <a:off x="2071670" y="428604"/>
            <a:ext cx="4730077" cy="461665"/>
          </a:xfrm>
          <a:prstGeom prst="rect">
            <a:avLst/>
          </a:prstGeom>
          <a:solidFill>
            <a:srgbClr val="99FF66"/>
          </a:solidFill>
          <a:ln w="19050">
            <a:solidFill>
              <a:srgbClr val="FF0000"/>
            </a:solidFill>
          </a:ln>
        </p:spPr>
        <p:txBody>
          <a:bodyPr wrap="none" rtlCol="0">
            <a:spAutoFit/>
          </a:bodyPr>
          <a:lstStyle/>
          <a:p>
            <a:pPr algn="ctr"/>
            <a:r>
              <a:rPr lang="ru-RU" sz="2400" b="1" i="1" dirty="0" smtClean="0"/>
              <a:t>Проблемы связанные с отходами</a:t>
            </a:r>
            <a:endParaRPr lang="ru-RU" sz="2400" b="1" i="1" dirty="0"/>
          </a:p>
        </p:txBody>
      </p:sp>
      <p:sp>
        <p:nvSpPr>
          <p:cNvPr id="1025" name="Rectangle 1"/>
          <p:cNvSpPr>
            <a:spLocks noChangeArrowheads="1"/>
          </p:cNvSpPr>
          <p:nvPr/>
        </p:nvSpPr>
        <p:spPr bwMode="auto">
          <a:xfrm>
            <a:off x="500034" y="857232"/>
            <a:ext cx="8143932"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t>
            </a:r>
            <a:r>
              <a:rPr kumimoji="0" lang="ru-RU" sz="2400" b="0" i="0" u="none" strike="noStrike" cap="none" normalizeH="0" baseline="0" dirty="0" smtClean="0">
                <a:ln>
                  <a:noFill/>
                </a:ln>
                <a:solidFill>
                  <a:schemeClr val="tx1"/>
                </a:solidFill>
                <a:effectLst/>
                <a:ea typeface="Calibri" pitchFamily="34" charset="0"/>
                <a:cs typeface="Arial" pitchFamily="34" charset="0"/>
              </a:rPr>
              <a:t>1) </a:t>
            </a:r>
            <a:r>
              <a:rPr kumimoji="0" lang="ru-RU" sz="2400" b="1" i="1" u="none" strike="noStrike" cap="none" normalizeH="0" baseline="0" dirty="0" smtClean="0">
                <a:ln>
                  <a:noFill/>
                </a:ln>
                <a:solidFill>
                  <a:schemeClr val="tx1"/>
                </a:solidFill>
                <a:effectLst/>
                <a:ea typeface="Calibri" pitchFamily="34" charset="0"/>
                <a:cs typeface="Arial" pitchFamily="34" charset="0"/>
              </a:rPr>
              <a:t>вымывание токсических веществ</a:t>
            </a:r>
            <a:r>
              <a:rPr kumimoji="0" lang="ru-RU" sz="2400" b="1" i="1" u="none" strike="noStrike" cap="none" normalizeH="0" dirty="0" smtClean="0">
                <a:ln>
                  <a:noFill/>
                </a:ln>
                <a:solidFill>
                  <a:schemeClr val="tx1"/>
                </a:solidFill>
                <a:effectLst/>
                <a:ea typeface="Calibri" pitchFamily="34" charset="0"/>
                <a:cs typeface="Arial" pitchFamily="34" charset="0"/>
              </a:rPr>
              <a:t> и</a:t>
            </a:r>
            <a:r>
              <a:rPr kumimoji="0" lang="ru-RU" sz="2400" b="1" i="1" u="none" strike="noStrike" cap="none" normalizeH="0" baseline="0" dirty="0" smtClean="0">
                <a:ln>
                  <a:noFill/>
                </a:ln>
                <a:solidFill>
                  <a:schemeClr val="tx1"/>
                </a:solidFill>
                <a:effectLst/>
                <a:ea typeface="Calibri" pitchFamily="34" charset="0"/>
                <a:cs typeface="Arial" pitchFamily="34" charset="0"/>
              </a:rPr>
              <a:t> тяжёлых металлов, загрязнение грунтовых вод</a:t>
            </a:r>
            <a:r>
              <a:rPr kumimoji="0" lang="ru-RU" sz="2400" b="0" i="0" u="none" strike="noStrike" cap="none" normalizeH="0" baseline="0" dirty="0" smtClean="0">
                <a:ln>
                  <a:noFill/>
                </a:ln>
                <a:solidFill>
                  <a:schemeClr val="tx1"/>
                </a:solidFill>
                <a:effectLst/>
                <a:ea typeface="Calibri" pitchFamily="34" charset="0"/>
                <a:cs typeface="Arial" pitchFamily="34" charset="0"/>
              </a:rPr>
              <a:t> (увеличение вероятности возникновения раковых опухолей, </a:t>
            </a:r>
            <a:r>
              <a:rPr kumimoji="0" lang="ru-RU" sz="2400" b="0" i="0" u="none" strike="noStrike" cap="none" normalizeH="0" baseline="0" dirty="0" err="1" smtClean="0">
                <a:ln>
                  <a:noFill/>
                </a:ln>
                <a:solidFill>
                  <a:schemeClr val="tx1"/>
                </a:solidFill>
                <a:effectLst/>
                <a:ea typeface="Calibri" pitchFamily="34" charset="0"/>
                <a:cs typeface="Arial" pitchFamily="34" charset="0"/>
              </a:rPr>
              <a:t>бодезней</a:t>
            </a:r>
            <a:r>
              <a:rPr kumimoji="0" lang="ru-RU" sz="2400" b="0" i="0" u="none" strike="noStrike" cap="none" normalizeH="0" baseline="0" dirty="0" smtClean="0">
                <a:ln>
                  <a:noFill/>
                </a:ln>
                <a:solidFill>
                  <a:schemeClr val="tx1"/>
                </a:solidFill>
                <a:effectLst/>
                <a:ea typeface="Calibri" pitchFamily="34" charset="0"/>
                <a:cs typeface="Arial" pitchFamily="34" charset="0"/>
              </a:rPr>
              <a:t> крови и различных патологий) ;</a:t>
            </a:r>
          </a:p>
          <a:p>
            <a:pPr marL="0" marR="0" lvl="0" indent="450850" algn="just" defTabSz="914400" rtl="0" eaLnBrk="1" fontAlgn="base" latinLnBrk="0" hangingPunct="1">
              <a:lnSpc>
                <a:spcPct val="100000"/>
              </a:lnSpc>
              <a:spcBef>
                <a:spcPct val="0"/>
              </a:spcBef>
              <a:spcAft>
                <a:spcPct val="0"/>
              </a:spcAft>
              <a:buClrTx/>
              <a:buSzTx/>
              <a:buFontTx/>
              <a:buNone/>
              <a:tabLst/>
            </a:pPr>
            <a:endParaRPr lang="ru-RU" sz="2400" dirty="0" smtClean="0">
              <a:ea typeface="Calibri" pitchFamily="34" charset="0"/>
              <a:cs typeface="Arial" pitchFamily="34" charset="0"/>
            </a:endParaRPr>
          </a:p>
          <a:p>
            <a:pPr marL="0" marR="0" lvl="0" indent="450850" algn="just"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dirty="0" smtClean="0">
              <a:ln>
                <a:noFill/>
              </a:ln>
              <a:solidFill>
                <a:schemeClr val="tx1"/>
              </a:solidFill>
              <a:effectLst/>
              <a:ea typeface="Calibri" pitchFamily="34" charset="0"/>
              <a:cs typeface="Arial" pitchFamily="34" charset="0"/>
            </a:endParaRPr>
          </a:p>
          <a:p>
            <a:pPr marL="0" marR="0" lvl="0" indent="450850" algn="just" defTabSz="914400" rtl="0" eaLnBrk="1" fontAlgn="base" latinLnBrk="0" hangingPunct="1">
              <a:lnSpc>
                <a:spcPct val="100000"/>
              </a:lnSpc>
              <a:spcBef>
                <a:spcPct val="0"/>
              </a:spcBef>
              <a:spcAft>
                <a:spcPct val="0"/>
              </a:spcAft>
              <a:buClrTx/>
              <a:buSzTx/>
              <a:buFontTx/>
              <a:buNone/>
              <a:tabLst/>
            </a:pPr>
            <a:endParaRPr lang="ru-RU" sz="2400" dirty="0" smtClean="0">
              <a:ea typeface="Calibri" pitchFamily="34" charset="0"/>
              <a:cs typeface="Arial" pitchFamily="34" charset="0"/>
            </a:endParaRPr>
          </a:p>
          <a:p>
            <a:pPr marL="0" marR="0" lvl="0" indent="450850" algn="just"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dirty="0" smtClean="0">
              <a:ln>
                <a:noFill/>
              </a:ln>
              <a:solidFill>
                <a:schemeClr val="tx1"/>
              </a:solidFill>
              <a:effectLst/>
              <a:ea typeface="Calibri" pitchFamily="34" charset="0"/>
              <a:cs typeface="Arial" pitchFamily="34" charset="0"/>
            </a:endParaRPr>
          </a:p>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ea typeface="Calibri" pitchFamily="34" charset="0"/>
                <a:cs typeface="Arial" pitchFamily="34" charset="0"/>
              </a:rPr>
              <a:t> 2) </a:t>
            </a:r>
            <a:r>
              <a:rPr kumimoji="0" lang="ru-RU" sz="2400" b="1" i="1" u="none" strike="noStrike" cap="none" normalizeH="0" baseline="0" dirty="0" smtClean="0">
                <a:ln>
                  <a:noFill/>
                </a:ln>
                <a:solidFill>
                  <a:schemeClr val="tx1"/>
                </a:solidFill>
                <a:effectLst/>
                <a:ea typeface="Calibri" pitchFamily="34" charset="0"/>
                <a:cs typeface="Arial" pitchFamily="34" charset="0"/>
              </a:rPr>
              <a:t>образование вторичных газов </a:t>
            </a:r>
            <a:r>
              <a:rPr kumimoji="0" lang="ru-RU" sz="2400" b="0" i="0" u="none" strike="noStrike" cap="none" normalizeH="0" baseline="0" dirty="0" smtClean="0">
                <a:ln>
                  <a:noFill/>
                </a:ln>
                <a:solidFill>
                  <a:schemeClr val="tx1"/>
                </a:solidFill>
                <a:effectLst/>
                <a:ea typeface="Calibri" pitchFamily="34" charset="0"/>
                <a:cs typeface="Arial" pitchFamily="34" charset="0"/>
              </a:rPr>
              <a:t>(метана и диоксида углерода (парниковый эффект), оксиды серы и азота (смог);</a:t>
            </a:r>
          </a:p>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ea typeface="Calibri" pitchFamily="34" charset="0"/>
                <a:cs typeface="Arial" pitchFamily="34" charset="0"/>
              </a:rPr>
              <a:t> 3) </a:t>
            </a:r>
            <a:r>
              <a:rPr kumimoji="0" lang="ru-RU" sz="2400" b="1" i="1" u="none" strike="noStrike" cap="none" normalizeH="0" baseline="0" dirty="0" smtClean="0">
                <a:ln>
                  <a:noFill/>
                </a:ln>
                <a:solidFill>
                  <a:schemeClr val="tx1"/>
                </a:solidFill>
                <a:effectLst/>
                <a:ea typeface="Calibri" pitchFamily="34" charset="0"/>
                <a:cs typeface="Arial" pitchFamily="34" charset="0"/>
              </a:rPr>
              <a:t>просадка грунта</a:t>
            </a:r>
            <a:r>
              <a:rPr kumimoji="0" lang="ru-RU" sz="2400" b="0" i="0" u="none" strike="noStrike" cap="none" normalizeH="0" baseline="0" dirty="0" smtClean="0">
                <a:ln>
                  <a:noFill/>
                </a:ln>
                <a:solidFill>
                  <a:schemeClr val="tx1"/>
                </a:solidFill>
                <a:effectLst/>
                <a:ea typeface="Calibri" pitchFamily="34" charset="0"/>
                <a:cs typeface="Arial" pitchFamily="34" charset="0"/>
              </a:rPr>
              <a:t>.</a:t>
            </a:r>
          </a:p>
          <a:p>
            <a:pPr marL="0" marR="0" lvl="0" indent="450850" algn="just" defTabSz="914400" rtl="0" eaLnBrk="1" fontAlgn="base" latinLnBrk="0" hangingPunct="1">
              <a:lnSpc>
                <a:spcPct val="100000"/>
              </a:lnSpc>
              <a:spcBef>
                <a:spcPct val="0"/>
              </a:spcBef>
              <a:spcAft>
                <a:spcPct val="0"/>
              </a:spcAft>
              <a:buClrTx/>
              <a:buSzTx/>
              <a:buFontTx/>
              <a:buNone/>
              <a:tabLst/>
            </a:pPr>
            <a:r>
              <a:rPr lang="ru-RU" sz="2400" dirty="0" smtClean="0">
                <a:cs typeface="Arial" pitchFamily="34" charset="0"/>
              </a:rPr>
              <a:t>4)  Изъятие из хозяйственного оборота земель подвергшихся микробиологическому загрязнению, приводимое к распространению инфекционных заболеваний.</a:t>
            </a:r>
            <a:endParaRPr kumimoji="0" lang="ru-RU" sz="2400" i="0" u="none" strike="noStrike" cap="none" normalizeH="0" baseline="0" dirty="0" smtClean="0">
              <a:ln>
                <a:noFill/>
              </a:ln>
              <a:solidFill>
                <a:schemeClr val="tx1"/>
              </a:solidFill>
              <a:effectLst/>
              <a:cs typeface="Arial" pitchFamily="34" charset="0"/>
            </a:endParaRPr>
          </a:p>
        </p:txBody>
      </p:sp>
      <p:pic>
        <p:nvPicPr>
          <p:cNvPr id="4" name="Рисунок 3" descr="Публикации КиШ - Форум практикующих врачей, студентов УГМУ, …"/>
          <p:cNvPicPr/>
          <p:nvPr/>
        </p:nvPicPr>
        <p:blipFill>
          <a:blip r:embed="rId2"/>
          <a:srcRect/>
          <a:stretch>
            <a:fillRect/>
          </a:stretch>
        </p:blipFill>
        <p:spPr bwMode="auto">
          <a:xfrm>
            <a:off x="1142976" y="2357430"/>
            <a:ext cx="1428760" cy="1571636"/>
          </a:xfrm>
          <a:prstGeom prst="rect">
            <a:avLst/>
          </a:prstGeom>
          <a:noFill/>
          <a:ln w="9525">
            <a:noFill/>
            <a:miter lim="800000"/>
            <a:headEnd/>
            <a:tailEnd/>
          </a:ln>
        </p:spPr>
      </p:pic>
      <p:pic>
        <p:nvPicPr>
          <p:cNvPr id="5" name="Рисунок 4" descr="Где хранить радиоактивные отходы с атомных электростанций - Продажа генераторов и электростанций. Огромный выбор."/>
          <p:cNvPicPr/>
          <p:nvPr/>
        </p:nvPicPr>
        <p:blipFill>
          <a:blip r:embed="rId3"/>
          <a:srcRect/>
          <a:stretch>
            <a:fillRect/>
          </a:stretch>
        </p:blipFill>
        <p:spPr bwMode="auto">
          <a:xfrm>
            <a:off x="5500694" y="2000240"/>
            <a:ext cx="2286016" cy="1928826"/>
          </a:xfrm>
          <a:prstGeom prst="rect">
            <a:avLst/>
          </a:prstGeom>
          <a:noFill/>
          <a:ln w="9525">
            <a:noFill/>
            <a:miter lim="800000"/>
            <a:headEnd/>
            <a:tailEnd/>
          </a:ln>
        </p:spPr>
      </p:pic>
      <p:pic>
        <p:nvPicPr>
          <p:cNvPr id="6" name="Рисунок 5" descr="Васи.нет Химическое оружие: страшные последствия (15 фото)"/>
          <p:cNvPicPr/>
          <p:nvPr/>
        </p:nvPicPr>
        <p:blipFill>
          <a:blip r:embed="rId4"/>
          <a:srcRect/>
          <a:stretch>
            <a:fillRect/>
          </a:stretch>
        </p:blipFill>
        <p:spPr bwMode="auto">
          <a:xfrm>
            <a:off x="3000364" y="2428868"/>
            <a:ext cx="2143140" cy="1333501"/>
          </a:xfrm>
          <a:prstGeom prst="rect">
            <a:avLst/>
          </a:prstGeom>
          <a:noFill/>
          <a:ln w="9525">
            <a:noFill/>
            <a:miter lim="800000"/>
            <a:headEnd/>
            <a:tailEnd/>
          </a:ln>
        </p:spPr>
      </p:pic>
      <p:sp>
        <p:nvSpPr>
          <p:cNvPr id="8"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285720" y="285728"/>
            <a:ext cx="8572560"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2786050" y="285728"/>
            <a:ext cx="4496616" cy="461665"/>
          </a:xfrm>
          <a:prstGeom prst="rect">
            <a:avLst/>
          </a:prstGeom>
        </p:spPr>
        <p:txBody>
          <a:bodyPr wrap="none">
            <a:spAutoFit/>
          </a:bodyPr>
          <a:lstStyle/>
          <a:p>
            <a:r>
              <a:rPr lang="ru-RU" sz="2400" b="1" dirty="0" smtClean="0">
                <a:latin typeface="Times New Roman" pitchFamily="18" charset="0"/>
                <a:cs typeface="Times New Roman" pitchFamily="18" charset="0"/>
              </a:rPr>
              <a:t>Причины образования отходов</a:t>
            </a:r>
            <a:endParaRPr lang="ru-RU" sz="2400" b="1" dirty="0"/>
          </a:p>
        </p:txBody>
      </p:sp>
      <p:sp>
        <p:nvSpPr>
          <p:cNvPr id="3" name="Прямоугольник 2"/>
          <p:cNvSpPr/>
          <p:nvPr/>
        </p:nvSpPr>
        <p:spPr>
          <a:xfrm>
            <a:off x="642910" y="714356"/>
            <a:ext cx="7929618" cy="6278642"/>
          </a:xfrm>
          <a:prstGeom prst="rect">
            <a:avLst/>
          </a:prstGeom>
        </p:spPr>
        <p:txBody>
          <a:bodyPr wrap="square">
            <a:spAutoFit/>
          </a:bodyPr>
          <a:lstStyle/>
          <a:p>
            <a:pPr indent="447675" algn="just"/>
            <a:r>
              <a:rPr lang="ru-RU" sz="2400" dirty="0" smtClean="0"/>
              <a:t>На территории Беларуси</a:t>
            </a:r>
            <a:r>
              <a:rPr lang="ru-RU" sz="2400" b="1" dirty="0" smtClean="0"/>
              <a:t> </a:t>
            </a:r>
            <a:r>
              <a:rPr lang="ru-RU" sz="2400" dirty="0" smtClean="0"/>
              <a:t>ежегодно образуется более 37</a:t>
            </a:r>
            <a:r>
              <a:rPr lang="ru-RU" sz="2400" u="sng" dirty="0" smtClean="0"/>
              <a:t> млн. т отходов производства</a:t>
            </a:r>
            <a:r>
              <a:rPr lang="ru-RU" sz="2400" dirty="0" smtClean="0"/>
              <a:t> и производственного потребления. Всего в стране образуется около 800 видов отходов.  Некоторые из них разлагаются в течении нескольких лет (бумага, металл), другие в течении десятков и сотен лет (химические, радиоактивные), а остальные  никогда (пластмасса)</a:t>
            </a:r>
          </a:p>
          <a:p>
            <a:pPr algn="just"/>
            <a:r>
              <a:rPr lang="ru-RU" sz="2400" dirty="0" smtClean="0"/>
              <a:t>Особую группу отходов составляют перерабатываемые или </a:t>
            </a:r>
            <a:r>
              <a:rPr lang="ru-RU" sz="2400" b="1" dirty="0" smtClean="0"/>
              <a:t>возвратные отходы. (вторичное сырьё). </a:t>
            </a:r>
            <a:r>
              <a:rPr lang="ru-RU" sz="2400" dirty="0" smtClean="0"/>
              <a:t>К ним относятся в первую очередь </a:t>
            </a:r>
            <a:r>
              <a:rPr lang="ru-RU" sz="2400" b="1" dirty="0" smtClean="0"/>
              <a:t>твердые бытовые </a:t>
            </a:r>
            <a:r>
              <a:rPr lang="ru-RU" sz="2400" b="1" dirty="0" err="1" smtClean="0"/>
              <a:t>отходоы</a:t>
            </a:r>
            <a:r>
              <a:rPr lang="ru-RU" sz="2400" b="1" dirty="0" smtClean="0"/>
              <a:t> (ТБО). </a:t>
            </a:r>
            <a:r>
              <a:rPr lang="ru-RU" sz="2400" dirty="0" smtClean="0"/>
              <a:t>Часть их перерабатывается, но основная масса </a:t>
            </a:r>
            <a:r>
              <a:rPr lang="ru-RU" sz="2400" dirty="0" err="1" smtClean="0"/>
              <a:t>захоранивается</a:t>
            </a:r>
            <a:r>
              <a:rPr lang="ru-RU" sz="2400" dirty="0" smtClean="0"/>
              <a:t> на специальных полигонах. </a:t>
            </a:r>
            <a:r>
              <a:rPr lang="ru-RU" dirty="0" smtClean="0"/>
              <a:t>Для них обычно выбирают места в глинистом грунте, в   котором можно складировать отходы в течение 20-25 лет и более. </a:t>
            </a:r>
            <a:r>
              <a:rPr lang="en-US" dirty="0" smtClean="0"/>
              <a:t> </a:t>
            </a:r>
            <a:r>
              <a:rPr lang="ru-RU" dirty="0" smtClean="0"/>
              <a:t>Основание выбранной площадки делают в виде большого корыта, глубиной 4,5-м. В течение суток вывозят отходы на одну площадку, уплотняют бульдозерами послойно до 2-метровой высоты. В целях снижения площади полигон загружают послойно да высоты 60_м и более.</a:t>
            </a:r>
          </a:p>
          <a:p>
            <a:pPr indent="447675" algn="just"/>
            <a:endParaRPr lang="ru-RU" sz="2400" dirty="0"/>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714348" y="357166"/>
            <a:ext cx="7643866" cy="796925"/>
          </a:xfrm>
          <a:prstGeom prst="rect">
            <a:avLst/>
          </a:prstGeom>
        </p:spPr>
        <p:txBody>
          <a:bodyPr rtlCol="0">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3200" b="1" i="1" u="none" strike="noStrike" kern="1200" cap="none" spc="0" normalizeH="0" baseline="0" noProof="0" dirty="0" smtClean="0">
                <a:ln>
                  <a:noFill/>
                </a:ln>
                <a:uLnTx/>
                <a:uFillTx/>
                <a:ea typeface="+mj-ea"/>
                <a:cs typeface="+mj-cs"/>
              </a:rPr>
              <a:t>Разрез полигона для твердых отходов</a:t>
            </a:r>
            <a:endParaRPr kumimoji="0" lang="ru-RU" sz="3200" b="1" i="1" u="none" strike="noStrike" kern="1200" cap="none" spc="0" normalizeH="0" baseline="0" noProof="0" dirty="0">
              <a:ln>
                <a:noFill/>
              </a:ln>
              <a:uLnTx/>
              <a:uFillTx/>
              <a:ea typeface="+mj-ea"/>
              <a:cs typeface="+mj-cs"/>
            </a:endParaRPr>
          </a:p>
        </p:txBody>
      </p:sp>
      <p:pic>
        <p:nvPicPr>
          <p:cNvPr id="3" name="Picture 2"/>
          <p:cNvPicPr>
            <a:picLocks noChangeAspect="1" noChangeArrowheads="1"/>
          </p:cNvPicPr>
          <p:nvPr/>
        </p:nvPicPr>
        <p:blipFill>
          <a:blip r:embed="rId2"/>
          <a:srcRect/>
          <a:stretch>
            <a:fillRect/>
          </a:stretch>
        </p:blipFill>
        <p:spPr bwMode="auto">
          <a:xfrm>
            <a:off x="428596" y="928670"/>
            <a:ext cx="8215370" cy="5143536"/>
          </a:xfrm>
          <a:prstGeom prst="rect">
            <a:avLst/>
          </a:prstGeom>
          <a:noFill/>
          <a:ln w="9525">
            <a:noFill/>
            <a:miter lim="800000"/>
            <a:headEnd/>
            <a:tailEnd/>
          </a:ln>
        </p:spPr>
      </p:pic>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Пути отходов ecoleaksecoleaks"/>
          <p:cNvPicPr>
            <a:picLocks noChangeAspect="1" noChangeArrowheads="1"/>
          </p:cNvPicPr>
          <p:nvPr/>
        </p:nvPicPr>
        <p:blipFill>
          <a:blip r:embed="rId2"/>
          <a:srcRect/>
          <a:stretch>
            <a:fillRect/>
          </a:stretch>
        </p:blipFill>
        <p:spPr bwMode="auto">
          <a:xfrm>
            <a:off x="285720" y="285728"/>
            <a:ext cx="8501122" cy="6215106"/>
          </a:xfrm>
          <a:prstGeom prst="rect">
            <a:avLst/>
          </a:prstGeom>
          <a:noFill/>
        </p:spPr>
      </p:pic>
      <p:sp>
        <p:nvSpPr>
          <p:cNvPr id="3"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285720" y="428604"/>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2"/>
          <p:cNvSpPr>
            <a:spLocks noChangeArrowheads="1"/>
          </p:cNvSpPr>
          <p:nvPr/>
        </p:nvSpPr>
        <p:spPr bwMode="auto">
          <a:xfrm>
            <a:off x="1571604" y="285728"/>
            <a:ext cx="5786478" cy="523220"/>
          </a:xfrm>
          <a:prstGeom prst="rect">
            <a:avLst/>
          </a:prstGeom>
          <a:solidFill>
            <a:srgbClr val="99FF66"/>
          </a:solidFill>
          <a:ln w="19050">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800" b="1" i="0" u="sng" strike="noStrike" cap="none" normalizeH="0" baseline="0" dirty="0" smtClean="0">
                <a:ln>
                  <a:noFill/>
                </a:ln>
                <a:solidFill>
                  <a:schemeClr val="tx1"/>
                </a:solidFill>
                <a:effectLst/>
                <a:ea typeface="Calibri" pitchFamily="34" charset="0"/>
                <a:cs typeface="Arial" pitchFamily="34" charset="0"/>
              </a:rPr>
              <a:t>Способы утилизации отходов. </a:t>
            </a:r>
            <a:endParaRPr kumimoji="0" lang="ru-RU" sz="2800" b="0" i="0" u="none" strike="noStrike" cap="none" normalizeH="0" baseline="0" dirty="0" smtClean="0">
              <a:ln>
                <a:noFill/>
              </a:ln>
              <a:solidFill>
                <a:schemeClr val="tx1"/>
              </a:solidFill>
              <a:effectLst/>
              <a:cs typeface="Arial" pitchFamily="34" charset="0"/>
            </a:endParaRPr>
          </a:p>
        </p:txBody>
      </p:sp>
      <p:sp>
        <p:nvSpPr>
          <p:cNvPr id="3"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latin typeface="Times New Roman" pitchFamily="18" charset="0"/>
                <a:cs typeface="Times New Roman" pitchFamily="18" charset="0"/>
              </a:rPr>
              <a:t> </a:t>
            </a:r>
            <a:r>
              <a:rPr lang="ru-RU" b="1" dirty="0" smtClean="0">
                <a:solidFill>
                  <a:srgbClr val="000000"/>
                </a:solidFill>
              </a:rPr>
              <a:t>Кирвель </a:t>
            </a:r>
            <a:r>
              <a:rPr lang="ru-RU" b="1" dirty="0">
                <a:solidFill>
                  <a:srgbClr val="000000"/>
                </a:solidFill>
              </a:rPr>
              <a:t>П.И.</a:t>
            </a:r>
          </a:p>
        </p:txBody>
      </p:sp>
      <p:sp>
        <p:nvSpPr>
          <p:cNvPr id="6" name="Прямоугольник 5"/>
          <p:cNvSpPr/>
          <p:nvPr/>
        </p:nvSpPr>
        <p:spPr>
          <a:xfrm>
            <a:off x="500034" y="785794"/>
            <a:ext cx="3324628" cy="400110"/>
          </a:xfrm>
          <a:prstGeom prst="rect">
            <a:avLst/>
          </a:prstGeom>
        </p:spPr>
        <p:txBody>
          <a:bodyPr wrap="none">
            <a:spAutoFit/>
          </a:bodyPr>
          <a:lstStyle/>
          <a:p>
            <a:r>
              <a:rPr lang="ru-RU" sz="2000" b="1" dirty="0" smtClean="0"/>
              <a:t>Огневой способ. Сожжение</a:t>
            </a:r>
            <a:endParaRPr lang="ru-RU" sz="2000" dirty="0"/>
          </a:p>
        </p:txBody>
      </p:sp>
      <p:sp>
        <p:nvSpPr>
          <p:cNvPr id="7" name="Прямоугольник 6"/>
          <p:cNvSpPr/>
          <p:nvPr/>
        </p:nvSpPr>
        <p:spPr>
          <a:xfrm>
            <a:off x="285720" y="1071546"/>
            <a:ext cx="8572560" cy="5940088"/>
          </a:xfrm>
          <a:prstGeom prst="rect">
            <a:avLst/>
          </a:prstGeom>
        </p:spPr>
        <p:txBody>
          <a:bodyPr wrap="square">
            <a:spAutoFit/>
          </a:bodyPr>
          <a:lstStyle/>
          <a:p>
            <a:pPr algn="just"/>
            <a:r>
              <a:rPr lang="ru-RU" dirty="0" smtClean="0"/>
              <a:t>  </a:t>
            </a:r>
            <a:r>
              <a:rPr lang="ru-RU" sz="2000" dirty="0" smtClean="0"/>
              <a:t>Огневой способ обезвреживания и переработки отходов является наиболее универсальным, надежным и эффективным по сравнению с другими. Во многих случаях он является единственно возможным способом обезвреживания промышленных и бытовых отходов. Способ применяется для утилизации отходов в любом физическом состоянии: жидких, твердых, газообразных и пастообразных. Наряду с сжиганием горючих отходов огневую обработку используют и для утилизации негорючих отходов. В этом случае отходы подвергают воздействию высокотемпературных (более 1000 °С) продуктов сгорания топлива. </a:t>
            </a:r>
            <a:br>
              <a:rPr lang="ru-RU" sz="2000" dirty="0" smtClean="0"/>
            </a:br>
            <a:r>
              <a:rPr lang="ru-RU" sz="2000" dirty="0" smtClean="0"/>
              <a:t> При горении образуются диоксид углерода, вода и зола. Сера и азот, содержащиеся в отходах, образуют при сжигании различные оксиды, а хлор восстанавливается до </a:t>
            </a:r>
            <a:r>
              <a:rPr lang="ru-RU" sz="2000" dirty="0" err="1" smtClean="0"/>
              <a:t>HCl</a:t>
            </a:r>
            <a:r>
              <a:rPr lang="ru-RU" sz="2000" dirty="0" smtClean="0"/>
              <a:t>. Помимо упомянутых газообразных продуктов при сжигании отходов образуются и твердые частицы - металлы, стекло, шлаки и др., которые требуют дальнейшей утилизации или захоронения. Этот способ характеризуется высокой санитарно-гигиенической эффективностью. Способом сжигания можно обезвреживать и такие сложные с точки зрения утилизации отходы, как смесь органических и неорганических продуктов, а также </a:t>
            </a:r>
            <a:r>
              <a:rPr lang="ru-RU" sz="2000" dirty="0" err="1" smtClean="0"/>
              <a:t>галогенорганическиеотходы</a:t>
            </a:r>
            <a:r>
              <a:rPr lang="ru-RU" sz="2000" dirty="0" smtClean="0"/>
              <a:t>.</a:t>
            </a:r>
            <a:br>
              <a:rPr lang="ru-RU" sz="2000" dirty="0" smtClean="0"/>
            </a:br>
            <a:endParaRPr lang="ru-RU" sz="2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214290"/>
            <a:ext cx="8572560" cy="6357982"/>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285720" y="500042"/>
            <a:ext cx="8572560" cy="6848029"/>
          </a:xfrm>
          <a:prstGeom prst="rect">
            <a:avLst/>
          </a:prstGeom>
        </p:spPr>
        <p:txBody>
          <a:bodyPr wrap="square">
            <a:spAutoFit/>
          </a:bodyPr>
          <a:lstStyle/>
          <a:p>
            <a:pPr algn="just"/>
            <a:r>
              <a:rPr lang="ru-RU" sz="1900" dirty="0" smtClean="0"/>
              <a:t>Превосходные экологические показатели достигаются посредством технологии высокотемпературного пиролиза, т.е. предварительного разложения органической составляющей отходов в </a:t>
            </a:r>
            <a:r>
              <a:rPr lang="ru-RU" sz="1900" dirty="0" err="1" smtClean="0"/>
              <a:t>бескислородной</a:t>
            </a:r>
            <a:r>
              <a:rPr lang="ru-RU" sz="1900" dirty="0" smtClean="0"/>
              <a:t> атмосфере (пиролиз), после чего образовавшаяся концентрированная парогазовая смесь (ПГС) направляется в камеру дожигания, где в режиме управляемого </a:t>
            </a:r>
            <a:r>
              <a:rPr lang="ru-RU" sz="1900" dirty="0" err="1" smtClean="0"/>
              <a:t>дожига</a:t>
            </a:r>
            <a:r>
              <a:rPr lang="ru-RU" sz="1900" dirty="0" smtClean="0"/>
              <a:t> газообразных продуктов происходит перевод токсичных веществ в менее или полностью безопасные. </a:t>
            </a:r>
            <a:br>
              <a:rPr lang="ru-RU" sz="1900" dirty="0" smtClean="0"/>
            </a:br>
            <a:r>
              <a:rPr lang="ru-RU" sz="1900" dirty="0" smtClean="0"/>
              <a:t>Тем самым предотвращается образование </a:t>
            </a:r>
            <a:r>
              <a:rPr lang="ru-RU" sz="1900" dirty="0" err="1" smtClean="0"/>
              <a:t>диоксинов</a:t>
            </a:r>
            <a:r>
              <a:rPr lang="ru-RU" sz="1900" dirty="0" smtClean="0"/>
              <a:t> и фуранов. Как следствие процесс высокотемпературного пиролиза обеспечивает экологическую безопасность выбросов .</a:t>
            </a:r>
            <a:br>
              <a:rPr lang="ru-RU" sz="1900" dirty="0" smtClean="0"/>
            </a:br>
            <a:r>
              <a:rPr lang="ru-RU" sz="1900" b="1" dirty="0" smtClean="0"/>
              <a:t> Плазмохимическую технологию </a:t>
            </a:r>
            <a:r>
              <a:rPr lang="ru-RU" sz="1900" dirty="0" smtClean="0"/>
              <a:t>используют для переработки высокотоксичных жидких и газообразных отходов. При этом происходит не только обезвреживание опасных отходов, но и производство ценных товарных продуктов. Процесс осуществляется в плазмотроне за счет энергии электрической дуги при температуре выше 4000 °С. При такой температуре кислород и любые отходы расщепляются до электронов, ионов и радикалов. Степень разложения токсичных отходов достигает 99,9998 %, а в отдельных случаях 99,99995%.Высокие затраты энергии и сложность проблем, связанных с плазмохимической технологией, предопределяют ее применение для ликвидации только тех отходов, огневое обезвреживание которых не удовлетворяет экологическим требованиям.</a:t>
            </a:r>
            <a:br>
              <a:rPr lang="ru-RU" sz="1900" dirty="0" smtClean="0"/>
            </a:br>
            <a:r>
              <a:rPr lang="ru-RU" sz="2000" dirty="0" smtClean="0"/>
              <a:t/>
            </a:r>
            <a:br>
              <a:rPr lang="ru-RU" sz="2000" dirty="0" smtClean="0"/>
            </a:br>
            <a:endParaRPr lang="ru-RU" sz="2000" dirty="0"/>
          </a:p>
        </p:txBody>
      </p:sp>
      <p:sp>
        <p:nvSpPr>
          <p:cNvPr id="3" name="Прямоугольник 2"/>
          <p:cNvSpPr/>
          <p:nvPr/>
        </p:nvSpPr>
        <p:spPr>
          <a:xfrm>
            <a:off x="428596" y="142852"/>
            <a:ext cx="6572296" cy="707886"/>
          </a:xfrm>
          <a:prstGeom prst="rect">
            <a:avLst/>
          </a:prstGeom>
        </p:spPr>
        <p:txBody>
          <a:bodyPr wrap="square">
            <a:spAutoFit/>
          </a:bodyPr>
          <a:lstStyle/>
          <a:p>
            <a:r>
              <a:rPr lang="ru-RU" sz="2000" b="1" dirty="0" smtClean="0"/>
              <a:t>Технологии высокотемпературного пиролиза.</a:t>
            </a:r>
            <a:r>
              <a:rPr lang="ru-RU" sz="2000" dirty="0" smtClean="0"/>
              <a:t/>
            </a:r>
            <a:br>
              <a:rPr lang="ru-RU" sz="2000" dirty="0" smtClean="0"/>
            </a:br>
            <a:endParaRPr lang="ru-RU" sz="2000" dirty="0"/>
          </a:p>
        </p:txBody>
      </p:sp>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14282" y="357166"/>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Прямоугольник 1"/>
          <p:cNvSpPr/>
          <p:nvPr/>
        </p:nvSpPr>
        <p:spPr>
          <a:xfrm>
            <a:off x="428596" y="357167"/>
            <a:ext cx="4572000" cy="707886"/>
          </a:xfrm>
          <a:prstGeom prst="rect">
            <a:avLst/>
          </a:prstGeom>
        </p:spPr>
        <p:txBody>
          <a:bodyPr wrap="square">
            <a:spAutoFit/>
          </a:bodyPr>
          <a:lstStyle/>
          <a:p>
            <a:r>
              <a:rPr lang="ru-RU" sz="2000" b="1" dirty="0" smtClean="0"/>
              <a:t>Захоронение отходов</a:t>
            </a:r>
            <a:r>
              <a:rPr lang="ru-RU" sz="2000" dirty="0" smtClean="0"/>
              <a:t/>
            </a:r>
            <a:br>
              <a:rPr lang="ru-RU" sz="2000" dirty="0" smtClean="0"/>
            </a:br>
            <a:endParaRPr lang="ru-RU" sz="2000" dirty="0"/>
          </a:p>
        </p:txBody>
      </p:sp>
      <p:sp>
        <p:nvSpPr>
          <p:cNvPr id="3" name="Прямоугольник 2"/>
          <p:cNvSpPr/>
          <p:nvPr/>
        </p:nvSpPr>
        <p:spPr>
          <a:xfrm>
            <a:off x="428596" y="642918"/>
            <a:ext cx="4572000" cy="646331"/>
          </a:xfrm>
          <a:prstGeom prst="rect">
            <a:avLst/>
          </a:prstGeom>
        </p:spPr>
        <p:txBody>
          <a:bodyPr>
            <a:spAutoFit/>
          </a:bodyPr>
          <a:lstStyle/>
          <a:p>
            <a:pPr>
              <a:buFont typeface="Wingdings" pitchFamily="2" charset="2"/>
              <a:buChar char="ü"/>
            </a:pPr>
            <a:r>
              <a:rPr lang="ru-RU" b="1" dirty="0" smtClean="0"/>
              <a:t>Полигоны</a:t>
            </a:r>
            <a:r>
              <a:rPr lang="ru-RU" dirty="0" smtClean="0"/>
              <a:t/>
            </a:r>
            <a:br>
              <a:rPr lang="ru-RU" dirty="0" smtClean="0"/>
            </a:br>
            <a:endParaRPr lang="ru-RU" dirty="0"/>
          </a:p>
        </p:txBody>
      </p:sp>
      <p:sp>
        <p:nvSpPr>
          <p:cNvPr id="4" name="Прямоугольник 3"/>
          <p:cNvSpPr/>
          <p:nvPr/>
        </p:nvSpPr>
        <p:spPr>
          <a:xfrm>
            <a:off x="285720" y="979468"/>
            <a:ext cx="8572560" cy="5878532"/>
          </a:xfrm>
          <a:prstGeom prst="rect">
            <a:avLst/>
          </a:prstGeom>
        </p:spPr>
        <p:txBody>
          <a:bodyPr wrap="square">
            <a:spAutoFit/>
          </a:bodyPr>
          <a:lstStyle/>
          <a:p>
            <a:pPr algn="just"/>
            <a:r>
              <a:rPr lang="ru-RU" sz="2000" dirty="0" smtClean="0"/>
              <a:t>Полигоны для захоронения отходов являются природоохранными сооружениями, предназначенными для регулярного централизованного сбора, удаления, обезвреживания и хранения </a:t>
            </a:r>
            <a:r>
              <a:rPr lang="ru-RU" sz="2000" dirty="0" err="1" smtClean="0"/>
              <a:t>неутилизируемых</a:t>
            </a:r>
            <a:r>
              <a:rPr lang="ru-RU" sz="2000" dirty="0" smtClean="0"/>
              <a:t> отходов. Полигоны должны иметь санитарно-защитные зоны (не менее 3000 м)              . </a:t>
            </a:r>
            <a:br>
              <a:rPr lang="ru-RU" sz="2000" dirty="0" smtClean="0"/>
            </a:br>
            <a:r>
              <a:rPr lang="ru-RU" sz="2000" dirty="0" smtClean="0"/>
              <a:t>Полигоны размещают в свободных от застройки, открытых, хорошо проветриваемых незатопляемых местах, на которых возможно выполнение необходимых инженерных работ. зона.</a:t>
            </a:r>
            <a:br>
              <a:rPr lang="ru-RU" sz="2000" dirty="0" smtClean="0"/>
            </a:br>
            <a:r>
              <a:rPr lang="ru-RU" sz="2000" dirty="0" smtClean="0"/>
              <a:t>Полигон может располагаться на расстоянии не менее 200 м от сельскохозяйственных угодий и транзитных магистральных дорог и не менее 50 м от лесных массивов. Главными конструктивными элементами участка захоронения отходов являются герметизирующая облицовка, защитный облицовочный слой, дренажный слой для фильтрата и верхнее покрытие. Для обеспечения герметичности применяют минеральные (глиняные) покрытия, полимерные пленочные материалы (например, полиэтилен высокого давления).             Захоронение должно быть оборудовано надежной системой сбора и удаления фильтрата. =</a:t>
            </a:r>
            <a:br>
              <a:rPr lang="ru-RU" sz="2000" dirty="0" smtClean="0"/>
            </a:br>
            <a:r>
              <a:rPr lang="ru-RU" dirty="0" smtClean="0"/>
              <a:t/>
            </a:r>
            <a:br>
              <a:rPr lang="ru-RU" dirty="0" smtClean="0"/>
            </a:br>
            <a:endParaRPr lang="ru-RU" dirty="0"/>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
        <p:nvSpPr>
          <p:cNvPr id="7" name="TextBox 6"/>
          <p:cNvSpPr txBox="1"/>
          <p:nvPr/>
        </p:nvSpPr>
        <p:spPr>
          <a:xfrm>
            <a:off x="3714744" y="571480"/>
            <a:ext cx="2571768" cy="400110"/>
          </a:xfrm>
          <a:prstGeom prst="rect">
            <a:avLst/>
          </a:prstGeom>
          <a:noFill/>
        </p:spPr>
        <p:txBody>
          <a:bodyPr wrap="square" rtlCol="0">
            <a:spAutoFit/>
          </a:bodyPr>
          <a:lstStyle/>
          <a:p>
            <a:r>
              <a:rPr lang="ru-RU" sz="2000" b="1" i="1" u="sng" dirty="0" smtClean="0"/>
              <a:t>Уплотнение</a:t>
            </a:r>
            <a:endParaRPr lang="ru-RU" sz="2000" b="1" i="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285728"/>
            <a:ext cx="8572560"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p:cNvSpPr txBox="1"/>
          <p:nvPr/>
        </p:nvSpPr>
        <p:spPr>
          <a:xfrm>
            <a:off x="571472" y="357166"/>
            <a:ext cx="4500594" cy="461665"/>
          </a:xfrm>
          <a:prstGeom prst="rect">
            <a:avLst/>
          </a:prstGeom>
          <a:noFill/>
        </p:spPr>
        <p:txBody>
          <a:bodyPr wrap="square" rtlCol="0">
            <a:spAutoFit/>
          </a:bodyPr>
          <a:lstStyle/>
          <a:p>
            <a:pPr>
              <a:buFont typeface="Wingdings" pitchFamily="2" charset="2"/>
              <a:buChar char="ü"/>
            </a:pPr>
            <a:r>
              <a:rPr lang="ru-RU" sz="2400" b="1" smtClean="0"/>
              <a:t>Ядерные могильники</a:t>
            </a:r>
            <a:endParaRPr lang="ru-RU" sz="2400" b="1" dirty="0"/>
          </a:p>
        </p:txBody>
      </p:sp>
      <p:sp>
        <p:nvSpPr>
          <p:cNvPr id="3" name="Прямоугольник 2"/>
          <p:cNvSpPr/>
          <p:nvPr/>
        </p:nvSpPr>
        <p:spPr>
          <a:xfrm>
            <a:off x="357158" y="714356"/>
            <a:ext cx="8358246" cy="1938992"/>
          </a:xfrm>
          <a:prstGeom prst="rect">
            <a:avLst/>
          </a:prstGeom>
        </p:spPr>
        <p:txBody>
          <a:bodyPr wrap="square">
            <a:spAutoFit/>
          </a:bodyPr>
          <a:lstStyle/>
          <a:p>
            <a:pPr algn="just"/>
            <a:r>
              <a:rPr lang="ru-RU" sz="2000" dirty="0" smtClean="0"/>
              <a:t>Хранилища, заполненные отходами (в особенности отработанного топлива и высокорадиоактивных контейнеров). Необходимость наличия барьеров (бетонные стены толщиной до 1 м покрытые металлами не проводящими излучение ли вредные пары)для обеспечения безопасности, изолирующих радиоактивные отходы </a:t>
            </a:r>
            <a:r>
              <a:rPr lang="ru-RU" sz="2000" dirty="0" err="1" smtClean="0"/>
              <a:t>отокружающей</a:t>
            </a:r>
            <a:r>
              <a:rPr lang="ru-RU" sz="2000" dirty="0" smtClean="0"/>
              <a:t> среды в течение периода их потенциальной опасности. должно производиться на большой глубине.</a:t>
            </a:r>
            <a:endParaRPr lang="ru-RU" sz="2000" dirty="0"/>
          </a:p>
        </p:txBody>
      </p:sp>
      <p:sp>
        <p:nvSpPr>
          <p:cNvPr id="4" name="Прямоугольник 3"/>
          <p:cNvSpPr/>
          <p:nvPr/>
        </p:nvSpPr>
        <p:spPr>
          <a:xfrm>
            <a:off x="428596" y="2500306"/>
            <a:ext cx="5643602" cy="461665"/>
          </a:xfrm>
          <a:prstGeom prst="rect">
            <a:avLst/>
          </a:prstGeom>
        </p:spPr>
        <p:txBody>
          <a:bodyPr wrap="square">
            <a:spAutoFit/>
          </a:bodyPr>
          <a:lstStyle/>
          <a:p>
            <a:pPr>
              <a:buFont typeface="Wingdings" pitchFamily="2" charset="2"/>
              <a:buChar char="ü"/>
            </a:pPr>
            <a:r>
              <a:rPr lang="ru-RU" sz="2400" b="1" dirty="0" smtClean="0"/>
              <a:t>Изоляторы, подземные хранилища.</a:t>
            </a:r>
            <a:endParaRPr lang="ru-RU" sz="2400" dirty="0"/>
          </a:p>
        </p:txBody>
      </p:sp>
      <p:sp>
        <p:nvSpPr>
          <p:cNvPr id="5" name="Прямоугольник 4"/>
          <p:cNvSpPr/>
          <p:nvPr/>
        </p:nvSpPr>
        <p:spPr>
          <a:xfrm>
            <a:off x="285720" y="2928934"/>
            <a:ext cx="8358246" cy="4093428"/>
          </a:xfrm>
          <a:prstGeom prst="rect">
            <a:avLst/>
          </a:prstGeom>
        </p:spPr>
        <p:txBody>
          <a:bodyPr wrap="square">
            <a:spAutoFit/>
          </a:bodyPr>
          <a:lstStyle/>
          <a:p>
            <a:pPr algn="just"/>
            <a:r>
              <a:rPr lang="ru-RU" sz="2000" dirty="0" smtClean="0"/>
              <a:t>Применяются для захоронения и складирования токсичных отходов. Ими являются те из названных толщ, в пределах которых уже существуют горные выработки, образованные при добыче соответствующих полезных ископаемых При размещении в хранилище отходов, требующих постоянного наблюдения за их состоянием, или отходов, переработка которых возможна в обозримом будущем, срок устойчивости выработок хранилища, а соответственно и самого хранилища, должен быть рассчитан на этот период. Хранилища жидких, пастообразных или растворимых в воде промышленных отходов следует размещать на участках со </a:t>
            </a:r>
            <a:r>
              <a:rPr lang="ru-RU" sz="2000" dirty="0" err="1" smtClean="0"/>
              <a:t>слабофильтрующими</a:t>
            </a:r>
            <a:r>
              <a:rPr lang="ru-RU" sz="2000" dirty="0" smtClean="0"/>
              <a:t> породами, характеризующимися коэффициентом фильтрации не более 10 см/с. Глубина захоронения не менее 300 м. </a:t>
            </a:r>
            <a:br>
              <a:rPr lang="ru-RU" sz="2000" dirty="0" smtClean="0"/>
            </a:br>
            <a:r>
              <a:rPr lang="ru-RU" sz="2000" dirty="0" smtClean="0"/>
              <a:t/>
            </a:r>
            <a:br>
              <a:rPr lang="ru-RU" sz="2000" dirty="0" smtClean="0"/>
            </a:br>
            <a:endParaRPr lang="ru-RU" sz="2000" dirty="0"/>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
        <p:nvSpPr>
          <p:cNvPr id="8" name="TextBox 7"/>
          <p:cNvSpPr txBox="1"/>
          <p:nvPr/>
        </p:nvSpPr>
        <p:spPr>
          <a:xfrm>
            <a:off x="4143372" y="428604"/>
            <a:ext cx="4643470" cy="369332"/>
          </a:xfrm>
          <a:prstGeom prst="rect">
            <a:avLst/>
          </a:prstGeom>
          <a:noFill/>
        </p:spPr>
        <p:txBody>
          <a:bodyPr wrap="square" rtlCol="0">
            <a:spAutoFit/>
          </a:bodyPr>
          <a:lstStyle/>
          <a:p>
            <a:r>
              <a:rPr lang="ru-RU" b="1" i="1" u="sng" dirty="0" smtClean="0"/>
              <a:t>Цементирование радиоактивных отходов</a:t>
            </a:r>
            <a:endParaRPr lang="ru-RU" b="1" i="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785786" y="357166"/>
            <a:ext cx="3334631" cy="461665"/>
          </a:xfrm>
          <a:prstGeom prst="rect">
            <a:avLst/>
          </a:prstGeom>
        </p:spPr>
        <p:txBody>
          <a:bodyPr wrap="none">
            <a:spAutoFit/>
          </a:bodyPr>
          <a:lstStyle/>
          <a:p>
            <a:pPr lvl="1">
              <a:buFont typeface="Wingdings" pitchFamily="2" charset="2"/>
              <a:buChar char="ü"/>
            </a:pPr>
            <a:r>
              <a:rPr lang="ru-RU" sz="2400" b="1" i="1" dirty="0" smtClean="0"/>
              <a:t>компостирование</a:t>
            </a:r>
            <a:endParaRPr lang="ru-RU" sz="2400" b="1" i="1" dirty="0"/>
          </a:p>
        </p:txBody>
      </p:sp>
      <p:sp>
        <p:nvSpPr>
          <p:cNvPr id="3" name="Прямоугольник 2"/>
          <p:cNvSpPr/>
          <p:nvPr/>
        </p:nvSpPr>
        <p:spPr>
          <a:xfrm>
            <a:off x="428596" y="714356"/>
            <a:ext cx="8143932" cy="1323439"/>
          </a:xfrm>
          <a:prstGeom prst="rect">
            <a:avLst/>
          </a:prstGeom>
        </p:spPr>
        <p:txBody>
          <a:bodyPr wrap="square">
            <a:spAutoFit/>
          </a:bodyPr>
          <a:lstStyle/>
          <a:p>
            <a:pPr algn="just"/>
            <a:r>
              <a:rPr lang="ru-RU" sz="2000" dirty="0" smtClean="0"/>
              <a:t>Компостирование является естественным процессом, при котором под воздействием бактерий, насекомых, грибков и червей происходит разложение органических отходов, таких как, листва, пищевые </a:t>
            </a:r>
            <a:r>
              <a:rPr lang="ru-RU" sz="2000" dirty="0" err="1" smtClean="0"/>
              <a:t>отходы,садовый</a:t>
            </a:r>
            <a:r>
              <a:rPr lang="ru-RU" sz="2000" dirty="0" smtClean="0"/>
              <a:t> мусор, навоз, бумага и древесина.</a:t>
            </a:r>
            <a:endParaRPr lang="ru-RU" sz="2000" dirty="0"/>
          </a:p>
        </p:txBody>
      </p:sp>
      <p:sp>
        <p:nvSpPr>
          <p:cNvPr id="4" name="Прямоугольник 3"/>
          <p:cNvSpPr/>
          <p:nvPr/>
        </p:nvSpPr>
        <p:spPr>
          <a:xfrm>
            <a:off x="2857488" y="1928802"/>
            <a:ext cx="4846840" cy="461665"/>
          </a:xfrm>
          <a:prstGeom prst="rect">
            <a:avLst/>
          </a:prstGeom>
        </p:spPr>
        <p:txBody>
          <a:bodyPr wrap="none">
            <a:spAutoFit/>
          </a:bodyPr>
          <a:lstStyle/>
          <a:p>
            <a:r>
              <a:rPr lang="ru-RU" sz="2400" b="1" dirty="0" smtClean="0"/>
              <a:t>Преимущества компостирования</a:t>
            </a:r>
            <a:endParaRPr lang="ru-RU" sz="2400" b="1" dirty="0"/>
          </a:p>
        </p:txBody>
      </p:sp>
      <p:sp>
        <p:nvSpPr>
          <p:cNvPr id="5" name="Прямоугольник 4"/>
          <p:cNvSpPr/>
          <p:nvPr/>
        </p:nvSpPr>
        <p:spPr>
          <a:xfrm>
            <a:off x="428596" y="2285992"/>
            <a:ext cx="8286808" cy="1938992"/>
          </a:xfrm>
          <a:prstGeom prst="rect">
            <a:avLst/>
          </a:prstGeom>
        </p:spPr>
        <p:txBody>
          <a:bodyPr wrap="square">
            <a:spAutoFit/>
          </a:bodyPr>
          <a:lstStyle/>
          <a:p>
            <a:pPr>
              <a:buFont typeface="Wingdings" pitchFamily="2" charset="2"/>
              <a:buChar char="ü"/>
            </a:pPr>
            <a:r>
              <a:rPr lang="ru-RU" sz="2000" b="1" i="1" dirty="0" smtClean="0"/>
              <a:t>Компостирование способствует защите окружающей среды</a:t>
            </a:r>
            <a:r>
              <a:rPr lang="ru-RU" sz="2000" dirty="0" smtClean="0"/>
              <a:t>:</a:t>
            </a:r>
          </a:p>
          <a:p>
            <a:pPr>
              <a:buFont typeface="Arial" pitchFamily="34" charset="0"/>
              <a:buChar char="•"/>
            </a:pPr>
            <a:r>
              <a:rPr lang="ru-RU" sz="2000" dirty="0" smtClean="0"/>
              <a:t> Сокращая количество отходов, подлежащих захоронению</a:t>
            </a:r>
          </a:p>
          <a:p>
            <a:pPr>
              <a:buFont typeface="Arial" pitchFamily="34" charset="0"/>
              <a:buChar char="•"/>
            </a:pPr>
            <a:r>
              <a:rPr lang="ru-RU" sz="2000" dirty="0" smtClean="0"/>
              <a:t>Сокращает использование химических удобрений </a:t>
            </a:r>
            <a:r>
              <a:rPr lang="ru-RU" sz="2000" dirty="0" err="1" smtClean="0"/>
              <a:t>исоответственно</a:t>
            </a:r>
            <a:r>
              <a:rPr lang="ru-RU" sz="2000" dirty="0" smtClean="0"/>
              <a:t>, загрязнение грунтовых вод</a:t>
            </a:r>
          </a:p>
          <a:p>
            <a:pPr>
              <a:buFont typeface="Arial" pitchFamily="34" charset="0"/>
              <a:buChar char="•"/>
            </a:pPr>
            <a:r>
              <a:rPr lang="ru-RU" sz="2000" dirty="0" smtClean="0"/>
              <a:t>В перспективе приводит к сокращению парка средств транспортировки отходов</a:t>
            </a:r>
            <a:endParaRPr lang="ru-RU" sz="2000" dirty="0"/>
          </a:p>
        </p:txBody>
      </p:sp>
      <p:sp>
        <p:nvSpPr>
          <p:cNvPr id="6" name="Прямоугольник 5"/>
          <p:cNvSpPr/>
          <p:nvPr/>
        </p:nvSpPr>
        <p:spPr>
          <a:xfrm>
            <a:off x="571472" y="4143380"/>
            <a:ext cx="7000924" cy="400110"/>
          </a:xfrm>
          <a:prstGeom prst="rect">
            <a:avLst/>
          </a:prstGeom>
        </p:spPr>
        <p:txBody>
          <a:bodyPr wrap="square">
            <a:spAutoFit/>
          </a:bodyPr>
          <a:lstStyle/>
          <a:p>
            <a:pPr>
              <a:buFont typeface="Wingdings" pitchFamily="2" charset="2"/>
              <a:buChar char="ü"/>
            </a:pPr>
            <a:r>
              <a:rPr lang="ru-RU" sz="2000" b="1" i="1" dirty="0" smtClean="0"/>
              <a:t>Компостирование способствует</a:t>
            </a:r>
            <a:r>
              <a:rPr lang="ru-RU" b="1" i="1" dirty="0" smtClean="0"/>
              <a:t>:</a:t>
            </a:r>
            <a:endParaRPr lang="ru-RU" b="1" i="1" dirty="0"/>
          </a:p>
        </p:txBody>
      </p:sp>
      <p:sp>
        <p:nvSpPr>
          <p:cNvPr id="7" name="Прямоугольник 6"/>
          <p:cNvSpPr/>
          <p:nvPr/>
        </p:nvSpPr>
        <p:spPr>
          <a:xfrm>
            <a:off x="500034" y="4643446"/>
            <a:ext cx="7643866" cy="707886"/>
          </a:xfrm>
          <a:prstGeom prst="rect">
            <a:avLst/>
          </a:prstGeom>
        </p:spPr>
        <p:txBody>
          <a:bodyPr wrap="square">
            <a:spAutoFit/>
          </a:bodyPr>
          <a:lstStyle/>
          <a:p>
            <a:pPr>
              <a:buFont typeface="Arial" pitchFamily="34" charset="0"/>
              <a:buChar char="•"/>
            </a:pPr>
            <a:r>
              <a:rPr lang="ru-RU" sz="2000" dirty="0" smtClean="0"/>
              <a:t>Созданию сбалансированного органического удобрения из отходов</a:t>
            </a:r>
          </a:p>
          <a:p>
            <a:r>
              <a:rPr lang="ru-RU" sz="2000" dirty="0" smtClean="0"/>
              <a:t>( Это хорошая альтернатива химическим удобрениям)</a:t>
            </a:r>
            <a:endParaRPr lang="ru-RU" sz="2000" dirty="0"/>
          </a:p>
        </p:txBody>
      </p:sp>
      <p:sp>
        <p:nvSpPr>
          <p:cNvPr id="8" name="Прямоугольник 7"/>
          <p:cNvSpPr/>
          <p:nvPr/>
        </p:nvSpPr>
        <p:spPr>
          <a:xfrm>
            <a:off x="500034" y="5214950"/>
            <a:ext cx="7500990" cy="1323439"/>
          </a:xfrm>
          <a:prstGeom prst="rect">
            <a:avLst/>
          </a:prstGeom>
        </p:spPr>
        <p:txBody>
          <a:bodyPr wrap="square">
            <a:spAutoFit/>
          </a:bodyPr>
          <a:lstStyle/>
          <a:p>
            <a:pPr>
              <a:buFont typeface="Arial" pitchFamily="34" charset="0"/>
              <a:buChar char="•"/>
            </a:pPr>
            <a:r>
              <a:rPr lang="ru-RU" sz="2000" dirty="0" smtClean="0"/>
              <a:t>Улучшение структуры почвы</a:t>
            </a:r>
          </a:p>
          <a:p>
            <a:r>
              <a:rPr lang="ru-RU" sz="2000" dirty="0" smtClean="0"/>
              <a:t>(Обеспечивает </a:t>
            </a:r>
            <a:r>
              <a:rPr lang="ru-RU" sz="2000" dirty="0" err="1" smtClean="0"/>
              <a:t>растенияпитательными</a:t>
            </a:r>
            <a:r>
              <a:rPr lang="ru-RU" sz="2000" dirty="0" smtClean="0"/>
              <a:t> веществами</a:t>
            </a:r>
          </a:p>
          <a:p>
            <a:pPr>
              <a:buFont typeface="Arial" pitchFamily="34" charset="0"/>
              <a:buChar char="•"/>
            </a:pPr>
            <a:r>
              <a:rPr lang="ru-RU" sz="2000" dirty="0" smtClean="0"/>
              <a:t>Удержанию влаги в почве</a:t>
            </a:r>
          </a:p>
          <a:p>
            <a:r>
              <a:rPr lang="ru-RU" sz="2000" dirty="0" smtClean="0"/>
              <a:t>( Создает условия для созревания фруктов и овощей)</a:t>
            </a:r>
            <a:endParaRPr lang="ru-RU" sz="2000" dirty="0"/>
          </a:p>
        </p:txBody>
      </p:sp>
      <p:sp>
        <p:nvSpPr>
          <p:cNvPr id="10"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13"/>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00034" y="428604"/>
            <a:ext cx="4554452" cy="523220"/>
          </a:xfrm>
          <a:prstGeom prst="rect">
            <a:avLst/>
          </a:prstGeom>
        </p:spPr>
        <p:txBody>
          <a:bodyPr wrap="none">
            <a:spAutoFit/>
          </a:bodyPr>
          <a:lstStyle/>
          <a:p>
            <a:pPr>
              <a:buFont typeface="Wingdings" pitchFamily="2" charset="2"/>
              <a:buChar char="ü"/>
            </a:pPr>
            <a:r>
              <a:rPr lang="ru-RU" sz="2800" b="1" i="1" u="sng" dirty="0" smtClean="0"/>
              <a:t>повторное использование</a:t>
            </a:r>
            <a:endParaRPr lang="ru-RU" sz="2800" b="1" i="1" dirty="0"/>
          </a:p>
        </p:txBody>
      </p:sp>
      <p:sp>
        <p:nvSpPr>
          <p:cNvPr id="3" name="Прямоугольник 2"/>
          <p:cNvSpPr/>
          <p:nvPr/>
        </p:nvSpPr>
        <p:spPr>
          <a:xfrm>
            <a:off x="428596" y="1000108"/>
            <a:ext cx="7786742" cy="461665"/>
          </a:xfrm>
          <a:prstGeom prst="rect">
            <a:avLst/>
          </a:prstGeom>
        </p:spPr>
        <p:txBody>
          <a:bodyPr wrap="square">
            <a:spAutoFit/>
          </a:bodyPr>
          <a:lstStyle/>
          <a:p>
            <a:r>
              <a:rPr lang="ru-RU" sz="2400" b="1" dirty="0" smtClean="0"/>
              <a:t>Рециклизация</a:t>
            </a:r>
            <a:r>
              <a:rPr lang="ru-RU" sz="2400" dirty="0" smtClean="0"/>
              <a:t> - вторичная переработка отходов</a:t>
            </a:r>
          </a:p>
        </p:txBody>
      </p:sp>
      <p:sp>
        <p:nvSpPr>
          <p:cNvPr id="4" name="Прямоугольник 3"/>
          <p:cNvSpPr/>
          <p:nvPr/>
        </p:nvSpPr>
        <p:spPr>
          <a:xfrm>
            <a:off x="357158" y="3643314"/>
            <a:ext cx="8358246" cy="2677656"/>
          </a:xfrm>
          <a:prstGeom prst="rect">
            <a:avLst/>
          </a:prstGeom>
        </p:spPr>
        <p:txBody>
          <a:bodyPr wrap="square">
            <a:spAutoFit/>
          </a:bodyPr>
          <a:lstStyle/>
          <a:p>
            <a:r>
              <a:rPr lang="ru-RU" sz="2400" b="1" i="1" dirty="0" smtClean="0"/>
              <a:t>Трудности:</a:t>
            </a:r>
          </a:p>
          <a:p>
            <a:pPr>
              <a:buFont typeface="Wingdings" pitchFamily="2" charset="2"/>
              <a:buChar char="Ø"/>
            </a:pPr>
            <a:r>
              <a:rPr lang="ru-RU" sz="2400" dirty="0" smtClean="0"/>
              <a:t> сбор и сортировка и обеззараживание</a:t>
            </a:r>
          </a:p>
          <a:p>
            <a:pPr>
              <a:buFont typeface="Wingdings" pitchFamily="2" charset="2"/>
              <a:buChar char="Ø"/>
            </a:pPr>
            <a:r>
              <a:rPr lang="ru-RU" sz="2400" dirty="0" smtClean="0"/>
              <a:t> неосведомлённость населения</a:t>
            </a:r>
          </a:p>
          <a:p>
            <a:pPr>
              <a:buFont typeface="Wingdings" pitchFamily="2" charset="2"/>
              <a:buChar char="Ø"/>
            </a:pPr>
            <a:r>
              <a:rPr lang="ru-RU" sz="2400" dirty="0" smtClean="0"/>
              <a:t>Противоречия между государственным</a:t>
            </a:r>
          </a:p>
          <a:p>
            <a:r>
              <a:rPr lang="ru-RU" sz="2400" dirty="0" smtClean="0"/>
              <a:t> и частным секторами.</a:t>
            </a:r>
          </a:p>
          <a:p>
            <a:pPr>
              <a:buFont typeface="Wingdings" pitchFamily="2" charset="2"/>
              <a:buChar char="Ø"/>
            </a:pPr>
            <a:r>
              <a:rPr lang="ru-RU" sz="2400" dirty="0" smtClean="0"/>
              <a:t>Скрытые расходы (люди часто не представляют себе реальную стоимость)</a:t>
            </a:r>
          </a:p>
        </p:txBody>
      </p:sp>
      <p:pic>
        <p:nvPicPr>
          <p:cNvPr id="5" name="Рисунок 4" descr="http://im0-tub-by.yandex.net/i?id=0c475fc230f889facfe6620085c14076-140-144&amp;n=24">
            <a:hlinkClick r:id="rId2"/>
          </p:cNvPr>
          <p:cNvPicPr/>
          <p:nvPr/>
        </p:nvPicPr>
        <p:blipFill>
          <a:blip r:embed="rId3"/>
          <a:srcRect/>
          <a:stretch>
            <a:fillRect/>
          </a:stretch>
        </p:blipFill>
        <p:spPr bwMode="auto">
          <a:xfrm>
            <a:off x="6072198" y="3929066"/>
            <a:ext cx="2071702" cy="1643074"/>
          </a:xfrm>
          <a:prstGeom prst="rect">
            <a:avLst/>
          </a:prstGeom>
          <a:noFill/>
          <a:ln w="9525">
            <a:noFill/>
            <a:miter lim="800000"/>
            <a:headEnd/>
            <a:tailEnd/>
          </a:ln>
        </p:spPr>
      </p:pic>
      <p:pic>
        <p:nvPicPr>
          <p:cNvPr id="26628" name="Picture 4" descr="Recycling Stock Photos, Pictures, Royalty Free Recycling Ima…"/>
          <p:cNvPicPr>
            <a:picLocks noChangeAspect="1" noChangeArrowheads="1"/>
          </p:cNvPicPr>
          <p:nvPr/>
        </p:nvPicPr>
        <p:blipFill>
          <a:blip r:embed="rId4"/>
          <a:srcRect/>
          <a:stretch>
            <a:fillRect/>
          </a:stretch>
        </p:blipFill>
        <p:spPr bwMode="auto">
          <a:xfrm>
            <a:off x="357158" y="1500174"/>
            <a:ext cx="2579705" cy="1857388"/>
          </a:xfrm>
          <a:prstGeom prst="rect">
            <a:avLst/>
          </a:prstGeom>
          <a:noFill/>
        </p:spPr>
      </p:pic>
      <p:sp>
        <p:nvSpPr>
          <p:cNvPr id="10"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pic>
        <p:nvPicPr>
          <p:cNvPr id="26634" name="Picture 10" descr="Производство бумаги из пластиковых бутылок"/>
          <p:cNvPicPr>
            <a:picLocks noChangeAspect="1" noChangeArrowheads="1"/>
          </p:cNvPicPr>
          <p:nvPr/>
        </p:nvPicPr>
        <p:blipFill>
          <a:blip r:embed="rId5"/>
          <a:srcRect/>
          <a:stretch>
            <a:fillRect/>
          </a:stretch>
        </p:blipFill>
        <p:spPr bwMode="auto">
          <a:xfrm>
            <a:off x="6643702" y="1432597"/>
            <a:ext cx="2071702" cy="2183686"/>
          </a:xfrm>
          <a:prstGeom prst="rect">
            <a:avLst/>
          </a:prstGeom>
          <a:noFill/>
        </p:spPr>
      </p:pic>
      <p:pic>
        <p:nvPicPr>
          <p:cNvPr id="26636" name="Picture 12" descr="http://im0-tub-by.yandex.net/i?id=c77e4752ed682700b7a711a3ddbf464c-45-144&amp;n=21"/>
          <p:cNvPicPr>
            <a:picLocks noChangeAspect="1" noChangeArrowheads="1"/>
          </p:cNvPicPr>
          <p:nvPr/>
        </p:nvPicPr>
        <p:blipFill>
          <a:blip r:embed="rId6"/>
          <a:srcRect/>
          <a:stretch>
            <a:fillRect/>
          </a:stretch>
        </p:blipFill>
        <p:spPr bwMode="auto">
          <a:xfrm>
            <a:off x="2857488" y="1428736"/>
            <a:ext cx="2000254" cy="2143130"/>
          </a:xfrm>
          <a:prstGeom prst="rect">
            <a:avLst/>
          </a:prstGeom>
          <a:noFill/>
        </p:spPr>
      </p:pic>
      <p:pic>
        <p:nvPicPr>
          <p:cNvPr id="26638" name="Picture 14" descr="http://im1-tub-by.yandex.net/i?id=7989a82ba0b1726b664bd4791be21a60-121-144&amp;n=21"/>
          <p:cNvPicPr>
            <a:picLocks noChangeAspect="1" noChangeArrowheads="1"/>
          </p:cNvPicPr>
          <p:nvPr/>
        </p:nvPicPr>
        <p:blipFill>
          <a:blip r:embed="rId7"/>
          <a:srcRect/>
          <a:stretch>
            <a:fillRect/>
          </a:stretch>
        </p:blipFill>
        <p:spPr bwMode="auto">
          <a:xfrm>
            <a:off x="4929190" y="1428736"/>
            <a:ext cx="1557334" cy="228601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571472" y="1714488"/>
            <a:ext cx="7929618" cy="2123658"/>
          </a:xfrm>
          <a:prstGeom prst="rect">
            <a:avLst/>
          </a:prstGeom>
        </p:spPr>
        <p:txBody>
          <a:bodyPr wrap="square">
            <a:spAutoFit/>
          </a:bodyPr>
          <a:lstStyle/>
          <a:p>
            <a:pPr algn="ctr"/>
            <a:r>
              <a:rPr lang="ru-RU" sz="4400" b="1" i="1" dirty="0"/>
              <a:t>Нетрадиционные источники </a:t>
            </a:r>
            <a:r>
              <a:rPr lang="ru-RU" sz="4400" b="1" i="1" dirty="0" smtClean="0"/>
              <a:t>энергии, как возможный выход из экологического кризиса</a:t>
            </a:r>
            <a:endParaRPr lang="ru-RU" sz="4400" b="1" i="1" dirty="0"/>
          </a:p>
        </p:txBody>
      </p:sp>
      <p:sp>
        <p:nvSpPr>
          <p:cNvPr id="4" name="TextBox 1"/>
          <p:cNvSpPr txBox="1">
            <a:spLocks noChangeArrowheads="1"/>
          </p:cNvSpPr>
          <p:nvPr/>
        </p:nvSpPr>
        <p:spPr bwMode="auto">
          <a:xfrm>
            <a:off x="3571868" y="5857892"/>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Обеззараживание медотходов"/>
          <p:cNvPicPr>
            <a:picLocks noChangeAspect="1" noChangeArrowheads="1"/>
          </p:cNvPicPr>
          <p:nvPr/>
        </p:nvPicPr>
        <p:blipFill>
          <a:blip r:embed="rId2"/>
          <a:srcRect/>
          <a:stretch>
            <a:fillRect/>
          </a:stretch>
        </p:blipFill>
        <p:spPr bwMode="auto">
          <a:xfrm>
            <a:off x="357158" y="857232"/>
            <a:ext cx="8426671" cy="5643602"/>
          </a:xfrm>
          <a:prstGeom prst="rect">
            <a:avLst/>
          </a:prstGeom>
          <a:noFill/>
        </p:spPr>
      </p:pic>
      <p:sp>
        <p:nvSpPr>
          <p:cNvPr id="3" name="TextBox 2"/>
          <p:cNvSpPr txBox="1"/>
          <p:nvPr/>
        </p:nvSpPr>
        <p:spPr>
          <a:xfrm>
            <a:off x="1785918" y="428604"/>
            <a:ext cx="5214974" cy="461665"/>
          </a:xfrm>
          <a:prstGeom prst="rect">
            <a:avLst/>
          </a:prstGeom>
          <a:solidFill>
            <a:srgbClr val="99FF66"/>
          </a:solidFill>
          <a:ln w="19050">
            <a:solidFill>
              <a:srgbClr val="FF0000"/>
            </a:solidFill>
          </a:ln>
        </p:spPr>
        <p:txBody>
          <a:bodyPr wrap="square" rtlCol="0">
            <a:spAutoFit/>
          </a:bodyPr>
          <a:lstStyle/>
          <a:p>
            <a:pPr algn="ctr"/>
            <a:r>
              <a:rPr lang="ru-RU" sz="2400" b="1" i="1" dirty="0" smtClean="0"/>
              <a:t>Обеззараживание отходов</a:t>
            </a:r>
            <a:endParaRPr lang="ru-RU" sz="2400" b="1" i="1" dirty="0"/>
          </a:p>
        </p:txBody>
      </p:sp>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14282" y="142852"/>
            <a:ext cx="8715436" cy="6429420"/>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00034" y="0"/>
            <a:ext cx="7786742" cy="830997"/>
          </a:xfrm>
          <a:prstGeom prst="rect">
            <a:avLst/>
          </a:prstGeom>
        </p:spPr>
        <p:txBody>
          <a:bodyPr wrap="square">
            <a:spAutoFit/>
          </a:bodyPr>
          <a:lstStyle/>
          <a:p>
            <a:pPr algn="ctr"/>
            <a:r>
              <a:rPr lang="ru-RU" sz="2400" b="1" dirty="0" smtClean="0"/>
              <a:t>Гигиеническая</a:t>
            </a:r>
            <a:r>
              <a:rPr lang="en-US" sz="2400" b="1" dirty="0" smtClean="0"/>
              <a:t> </a:t>
            </a:r>
            <a:r>
              <a:rPr lang="ru-RU" sz="2400" b="1" dirty="0" smtClean="0"/>
              <a:t>классификация отходов</a:t>
            </a:r>
            <a:r>
              <a:rPr lang="ru-RU" sz="2400" dirty="0" smtClean="0"/>
              <a:t/>
            </a:r>
            <a:br>
              <a:rPr lang="ru-RU" sz="2400" dirty="0" smtClean="0"/>
            </a:br>
            <a:endParaRPr lang="ru-RU" sz="2400" dirty="0"/>
          </a:p>
        </p:txBody>
      </p:sp>
      <p:graphicFrame>
        <p:nvGraphicFramePr>
          <p:cNvPr id="4" name="Содержимое 3"/>
          <p:cNvGraphicFramePr>
            <a:graphicFrameLocks/>
          </p:cNvGraphicFramePr>
          <p:nvPr/>
        </p:nvGraphicFramePr>
        <p:xfrm>
          <a:off x="357158" y="357166"/>
          <a:ext cx="8501122" cy="6074530"/>
        </p:xfrm>
        <a:graphic>
          <a:graphicData uri="http://schemas.openxmlformats.org/drawingml/2006/table">
            <a:tbl>
              <a:tblPr/>
              <a:tblGrid>
                <a:gridCol w="642942"/>
                <a:gridCol w="3939695"/>
                <a:gridCol w="3918485"/>
              </a:tblGrid>
              <a:tr h="7859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err="1" smtClean="0">
                          <a:ln>
                            <a:noFill/>
                          </a:ln>
                          <a:solidFill>
                            <a:schemeClr val="tx1"/>
                          </a:solidFill>
                          <a:effectLst/>
                          <a:latin typeface="Times New Roman" pitchFamily="18" charset="0"/>
                          <a:cs typeface="Times New Roman" pitchFamily="18" charset="0"/>
                        </a:rPr>
                        <a:t>Катег</a:t>
                      </a:r>
                      <a:r>
                        <a:rPr kumimoji="0" lang="ru-RU" sz="1600" b="0" i="0" u="none" strike="noStrike" cap="none" normalizeH="0" baseline="0" dirty="0" smtClean="0">
                          <a:ln>
                            <a:noFill/>
                          </a:ln>
                          <a:solidFill>
                            <a:schemeClr val="tx1"/>
                          </a:solidFill>
                          <a:effectLst/>
                          <a:latin typeface="Times New Roman" pitchFamily="18" charset="0"/>
                          <a:cs typeface="Times New Roman" pitchFamily="18" charset="0"/>
                        </a:rPr>
                        <a:t>.</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Характеристика отходов по виду содержащихся в них загрязнителей</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Рекомендуемые методы складирования</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5822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I</a:t>
                      </a:r>
                      <a:endParaRPr kumimoji="0" lang="ru-RU" sz="16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Практически инертные</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совместное складирование с твердыми бытовыми отходами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733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II</a:t>
                      </a:r>
                      <a:endParaRPr kumimoji="0" lang="ru-RU" sz="16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smtClean="0">
                          <a:ln>
                            <a:noFill/>
                          </a:ln>
                          <a:solidFill>
                            <a:schemeClr val="tx1"/>
                          </a:solidFill>
                          <a:effectLst/>
                          <a:latin typeface="Times New Roman" pitchFamily="18" charset="0"/>
                          <a:cs typeface="Times New Roman" pitchFamily="18" charset="0"/>
                        </a:rPr>
                        <a:t>Биологически окисляемые, легко разлагающиеся    вещества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переработка совместно с твердыми бытовыми отходами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1644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III</a:t>
                      </a:r>
                      <a:endParaRPr kumimoji="0" lang="ru-RU" sz="16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Слаботоксичные малорастворимые в воде, в том числе при взаимодействии с органическим кислотами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Складирование совместно с твердыми бытовыми отходами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733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IV</a:t>
                      </a:r>
                      <a:endParaRPr kumimoji="0" lang="ru-RU" sz="16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smtClean="0">
                          <a:ln>
                            <a:noFill/>
                          </a:ln>
                          <a:solidFill>
                            <a:schemeClr val="tx1"/>
                          </a:solidFill>
                          <a:effectLst/>
                          <a:latin typeface="Times New Roman" pitchFamily="18" charset="0"/>
                          <a:cs typeface="Times New Roman" pitchFamily="18" charset="0"/>
                        </a:rPr>
                        <a:t>Нефтемаслоподобные, не подлежащие регенерации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Сжигание, в том числе совместно с твердыми бытовыми отходами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9219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V</a:t>
                      </a:r>
                      <a:endParaRPr kumimoji="0" lang="ru-RU" sz="16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Токсичные </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со</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слабым</a:t>
                      </a:r>
                    </a:p>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загрязнением воздуха (превышение ПДК в 2-3 раза)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Складирование на специализированном полигоне</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733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ru-RU" sz="16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Токсичные</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Групповое или индивидуальное обезвреживание на специальных сооружениях</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817" name="Rectangle 1"/>
          <p:cNvSpPr>
            <a:spLocks noChangeArrowheads="1"/>
          </p:cNvSpPr>
          <p:nvPr/>
        </p:nvSpPr>
        <p:spPr bwMode="auto">
          <a:xfrm>
            <a:off x="357158" y="785794"/>
            <a:ext cx="8143932" cy="55399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tab pos="679450" algn="l"/>
              </a:tabLst>
            </a:pPr>
            <a:r>
              <a:rPr kumimoji="0" lang="ru-RU" sz="2400" b="1" i="1" u="none" strike="noStrike" cap="none" normalizeH="0" baseline="0" dirty="0" smtClean="0">
                <a:ln>
                  <a:noFill/>
                </a:ln>
                <a:solidFill>
                  <a:schemeClr val="tx1"/>
                </a:solidFill>
                <a:effectLst/>
                <a:ea typeface="Calibri" pitchFamily="34" charset="0"/>
                <a:cs typeface="Arial" pitchFamily="34" charset="0"/>
              </a:rPr>
              <a:t>Краткая суть подходов:</a:t>
            </a:r>
            <a:endParaRPr kumimoji="0" lang="ru-RU" sz="2400" b="1" i="1"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Максимально возможный раздельный сбор разных видов отходов в местах их образования. Чем раньше будет налажена сортировка отходов, тем качественнее станет вторичное сырье, тем дешевле его переработка.</a:t>
            </a:r>
            <a:endParaRPr kumimoji="0" lang="ru-RU" sz="2200" b="0"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Из существующих способов переработки твердых бытовых отходов приоритет следует отдавать выработке компостов, но не из смеси разных видов отбросов, а из отобранных органических с добавкой торфа и сапропелей.</a:t>
            </a:r>
            <a:endParaRPr kumimoji="0" lang="ru-RU" sz="2200" b="0"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Строгое ограничение проникновения фильтратов со свалок в поверхностные подземные воды.</a:t>
            </a:r>
            <a:endParaRPr kumimoji="0" lang="ru-RU" sz="2200" b="0"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Предусмотреть сбор </a:t>
            </a:r>
            <a:r>
              <a:rPr kumimoji="0" lang="ru-RU" sz="2200" b="0" u="none" strike="noStrike" cap="none" normalizeH="0" baseline="0" dirty="0" err="1" smtClean="0">
                <a:ln>
                  <a:noFill/>
                </a:ln>
                <a:solidFill>
                  <a:schemeClr val="tx1"/>
                </a:solidFill>
                <a:effectLst/>
                <a:ea typeface="Calibri" pitchFamily="34" charset="0"/>
                <a:cs typeface="Arial" pitchFamily="34" charset="0"/>
              </a:rPr>
              <a:t>биогаза</a:t>
            </a:r>
            <a:r>
              <a:rPr kumimoji="0" lang="ru-RU" sz="2200" b="0" u="none" strike="noStrike" cap="none" normalizeH="0" baseline="0" dirty="0" smtClean="0">
                <a:ln>
                  <a:noFill/>
                </a:ln>
                <a:solidFill>
                  <a:schemeClr val="tx1"/>
                </a:solidFill>
                <a:effectLst/>
                <a:ea typeface="Calibri" pitchFamily="34" charset="0"/>
                <a:cs typeface="Arial" pitchFamily="34" charset="0"/>
              </a:rPr>
              <a:t>.</a:t>
            </a:r>
            <a:endParaRPr kumimoji="0" lang="ru-RU" sz="2200" b="0"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Места расположения свалок и мусороперерабатывающих предприятий должны строго согласовываться с экологическими, санитарными службами и вписываться в гидрологические, геоморфологические и </a:t>
            </a:r>
            <a:r>
              <a:rPr kumimoji="0" lang="ru-RU" sz="2200" b="0" u="none" strike="noStrike" cap="none" normalizeH="0" baseline="0" dirty="0" err="1" smtClean="0">
                <a:ln>
                  <a:noFill/>
                </a:ln>
                <a:solidFill>
                  <a:schemeClr val="tx1"/>
                </a:solidFill>
                <a:effectLst/>
                <a:ea typeface="Calibri" pitchFamily="34" charset="0"/>
                <a:cs typeface="Arial" pitchFamily="34" charset="0"/>
              </a:rPr>
              <a:t>ланшафтные</a:t>
            </a:r>
            <a:r>
              <a:rPr kumimoji="0" lang="ru-RU" sz="2200" b="0" u="none" strike="noStrike" cap="none" normalizeH="0" baseline="0" dirty="0" smtClean="0">
                <a:ln>
                  <a:noFill/>
                </a:ln>
                <a:solidFill>
                  <a:schemeClr val="tx1"/>
                </a:solidFill>
                <a:effectLst/>
                <a:ea typeface="Calibri" pitchFamily="34" charset="0"/>
                <a:cs typeface="Arial" pitchFamily="34" charset="0"/>
              </a:rPr>
              <a:t> условия.</a:t>
            </a:r>
            <a:endParaRPr kumimoji="0" lang="ru-RU" sz="2200" b="0" u="none" strike="noStrike" cap="none" normalizeH="0" baseline="0" dirty="0" smtClean="0">
              <a:ln>
                <a:noFill/>
              </a:ln>
              <a:solidFill>
                <a:schemeClr val="tx1"/>
              </a:solidFill>
              <a:effectLst/>
              <a:cs typeface="Arial" pitchFamily="34" charset="0"/>
            </a:endParaRPr>
          </a:p>
        </p:txBody>
      </p:sp>
      <p:sp>
        <p:nvSpPr>
          <p:cNvPr id="3" name="TextBox 2"/>
          <p:cNvSpPr txBox="1"/>
          <p:nvPr/>
        </p:nvSpPr>
        <p:spPr>
          <a:xfrm>
            <a:off x="2285984" y="285728"/>
            <a:ext cx="4286280" cy="523220"/>
          </a:xfrm>
          <a:prstGeom prst="rect">
            <a:avLst/>
          </a:prstGeom>
          <a:noFill/>
        </p:spPr>
        <p:txBody>
          <a:bodyPr wrap="square" rtlCol="0">
            <a:spAutoFit/>
          </a:bodyPr>
          <a:lstStyle/>
          <a:p>
            <a:pPr algn="ctr"/>
            <a:r>
              <a:rPr lang="ru-RU" sz="2800" b="1" dirty="0" smtClean="0"/>
              <a:t>Пути решения</a:t>
            </a:r>
            <a:endParaRPr lang="ru-RU" sz="2800" b="1" dirty="0"/>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285728"/>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Прямоугольник 1"/>
          <p:cNvSpPr/>
          <p:nvPr/>
        </p:nvSpPr>
        <p:spPr>
          <a:xfrm>
            <a:off x="428596" y="3000372"/>
            <a:ext cx="8143932" cy="830997"/>
          </a:xfrm>
          <a:prstGeom prst="rect">
            <a:avLst/>
          </a:prstGeom>
          <a:solidFill>
            <a:srgbClr val="99FF66"/>
          </a:solidFill>
          <a:ln>
            <a:solidFill>
              <a:srgbClr val="FF0000"/>
            </a:solidFill>
          </a:ln>
        </p:spPr>
        <p:txBody>
          <a:bodyPr wrap="square">
            <a:spAutoFit/>
          </a:bodyPr>
          <a:lstStyle/>
          <a:p>
            <a:pPr algn="ctr"/>
            <a:r>
              <a:rPr lang="ru-RU" sz="2400" b="1" i="1" dirty="0" smtClean="0"/>
              <a:t>Нетрадиционные источники энергии</a:t>
            </a:r>
          </a:p>
          <a:p>
            <a:pPr algn="ctr"/>
            <a:r>
              <a:rPr lang="ru-RU" sz="2400" dirty="0" smtClean="0">
                <a:solidFill>
                  <a:schemeClr val="bg1"/>
                </a:solidFill>
              </a:rPr>
              <a:t> </a:t>
            </a:r>
            <a:r>
              <a:rPr lang="ru-RU" sz="2400" dirty="0" smtClean="0"/>
              <a:t>(энергия природных явлений) </a:t>
            </a:r>
            <a:endParaRPr lang="ru-RU" sz="2400" dirty="0"/>
          </a:p>
        </p:txBody>
      </p:sp>
      <p:sp>
        <p:nvSpPr>
          <p:cNvPr id="3" name="Прямоугольник 2"/>
          <p:cNvSpPr/>
          <p:nvPr/>
        </p:nvSpPr>
        <p:spPr>
          <a:xfrm>
            <a:off x="428596" y="1071546"/>
            <a:ext cx="8358246" cy="1938992"/>
          </a:xfrm>
          <a:prstGeom prst="rect">
            <a:avLst/>
          </a:prstGeom>
        </p:spPr>
        <p:txBody>
          <a:bodyPr wrap="square">
            <a:spAutoFit/>
          </a:bodyPr>
          <a:lstStyle/>
          <a:p>
            <a:pPr algn="just"/>
            <a:r>
              <a:rPr lang="ru-RU" sz="2400" b="1" dirty="0" err="1" smtClean="0"/>
              <a:t>Альтернати́вная</a:t>
            </a:r>
            <a:r>
              <a:rPr lang="ru-RU" sz="2400" b="1" dirty="0" smtClean="0"/>
              <a:t> </a:t>
            </a:r>
            <a:r>
              <a:rPr lang="ru-RU" sz="2400" b="1" dirty="0" err="1" smtClean="0"/>
              <a:t>энерге́тика</a:t>
            </a:r>
            <a:r>
              <a:rPr lang="ru-RU" sz="2400" dirty="0" smtClean="0"/>
              <a:t> — совокупность перспективных способов получения, передачи и использования энергии, </a:t>
            </a:r>
            <a:r>
              <a:rPr lang="ru-RU" sz="2400" dirty="0" err="1" smtClean="0"/>
              <a:t>представляюшие</a:t>
            </a:r>
            <a:r>
              <a:rPr lang="ru-RU" sz="2400" dirty="0" smtClean="0"/>
              <a:t> интерес из-за выгодности их использования и, как правило, низком риске причинения вреда окружающей среде</a:t>
            </a:r>
            <a:endParaRPr lang="ru-RU" sz="2400" dirty="0"/>
          </a:p>
        </p:txBody>
      </p:sp>
      <p:sp>
        <p:nvSpPr>
          <p:cNvPr id="4" name="Прямоугольник 3"/>
          <p:cNvSpPr/>
          <p:nvPr/>
        </p:nvSpPr>
        <p:spPr>
          <a:xfrm>
            <a:off x="428596" y="3786190"/>
            <a:ext cx="8001056" cy="2677656"/>
          </a:xfrm>
          <a:prstGeom prst="rect">
            <a:avLst/>
          </a:prstGeom>
        </p:spPr>
        <p:txBody>
          <a:bodyPr wrap="square">
            <a:spAutoFit/>
          </a:bodyPr>
          <a:lstStyle/>
          <a:p>
            <a:pPr>
              <a:buFont typeface="Wingdings" pitchFamily="2" charset="2"/>
              <a:buChar char="ü"/>
            </a:pPr>
            <a:r>
              <a:rPr lang="ru-RU" sz="2400" dirty="0" smtClean="0">
                <a:latin typeface="Times New Roman" pitchFamily="18" charset="0"/>
              </a:rPr>
              <a:t>энергия солнца;</a:t>
            </a:r>
          </a:p>
          <a:p>
            <a:pPr>
              <a:buFont typeface="Wingdings" pitchFamily="2" charset="2"/>
              <a:buChar char="ü"/>
            </a:pPr>
            <a:r>
              <a:rPr lang="ru-RU" sz="2400" dirty="0" smtClean="0">
                <a:latin typeface="Times New Roman" pitchFamily="18" charset="0"/>
              </a:rPr>
              <a:t> энергия ветра;</a:t>
            </a:r>
          </a:p>
          <a:p>
            <a:pPr>
              <a:buFont typeface="Wingdings" pitchFamily="2" charset="2"/>
              <a:buChar char="ü"/>
            </a:pPr>
            <a:r>
              <a:rPr lang="ru-RU" sz="2400" dirty="0" smtClean="0">
                <a:latin typeface="Times New Roman" pitchFamily="18" charset="0"/>
              </a:rPr>
              <a:t> энергия движущейся воды;</a:t>
            </a:r>
          </a:p>
          <a:p>
            <a:pPr>
              <a:buFont typeface="Wingdings" pitchFamily="2" charset="2"/>
              <a:buChar char="ü"/>
            </a:pPr>
            <a:r>
              <a:rPr lang="ru-RU" sz="2400" dirty="0" smtClean="0">
                <a:latin typeface="Times New Roman" pitchFamily="18" charset="0"/>
              </a:rPr>
              <a:t> энергия приливов и отливов;</a:t>
            </a:r>
          </a:p>
          <a:p>
            <a:pPr>
              <a:buFont typeface="Wingdings" pitchFamily="2" charset="2"/>
              <a:buChar char="ü"/>
            </a:pPr>
            <a:r>
              <a:rPr lang="ru-RU" sz="2400" dirty="0" smtClean="0">
                <a:latin typeface="Times New Roman" pitchFamily="18" charset="0"/>
              </a:rPr>
              <a:t> </a:t>
            </a:r>
            <a:r>
              <a:rPr lang="ru-RU" sz="2400" dirty="0" smtClean="0"/>
              <a:t>геотермальная энергия (</a:t>
            </a:r>
            <a:r>
              <a:rPr lang="ru-RU" sz="2400" dirty="0" err="1" smtClean="0">
                <a:latin typeface="Times New Roman" pitchFamily="18" charset="0"/>
              </a:rPr>
              <a:t>энергия</a:t>
            </a:r>
            <a:r>
              <a:rPr lang="ru-RU" sz="2400" dirty="0" smtClean="0"/>
              <a:t> внутреннего тепла земли); </a:t>
            </a:r>
          </a:p>
          <a:p>
            <a:pPr>
              <a:buFont typeface="Wingdings" pitchFamily="2" charset="2"/>
              <a:buChar char="ü"/>
            </a:pPr>
            <a:r>
              <a:rPr lang="ru-RU" sz="2400" dirty="0" smtClean="0"/>
              <a:t>энергия биомассы </a:t>
            </a:r>
            <a:endParaRPr lang="ru-RU" sz="2400" dirty="0"/>
          </a:p>
        </p:txBody>
      </p:sp>
      <p:sp>
        <p:nvSpPr>
          <p:cNvPr id="5" name="TextBox 1"/>
          <p:cNvSpPr txBox="1">
            <a:spLocks noChangeArrowheads="1"/>
          </p:cNvSpPr>
          <p:nvPr/>
        </p:nvSpPr>
        <p:spPr bwMode="auto">
          <a:xfrm>
            <a:off x="3857620"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
        <p:nvSpPr>
          <p:cNvPr id="9" name="Прямоугольник 8"/>
          <p:cNvSpPr/>
          <p:nvPr/>
        </p:nvSpPr>
        <p:spPr>
          <a:xfrm>
            <a:off x="285720" y="285728"/>
            <a:ext cx="8572560" cy="923330"/>
          </a:xfrm>
          <a:prstGeom prst="rect">
            <a:avLst/>
          </a:prstGeom>
        </p:spPr>
        <p:txBody>
          <a:bodyPr wrap="square">
            <a:spAutoFit/>
          </a:bodyPr>
          <a:lstStyle/>
          <a:p>
            <a:r>
              <a:rPr lang="ru-RU" dirty="0" smtClean="0"/>
              <a:t>Потребности в электроэнергии увеличиваются с каждым годом. Вместе с тем запасы традиционных природных топлив конечны. Поэтому важно на сегодняшний день найти выгодные  источники энергии.</a:t>
            </a:r>
            <a:endParaRPr lang="ru-RU"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14282" y="142852"/>
            <a:ext cx="8715436" cy="6429420"/>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4"/>
          <p:cNvSpPr txBox="1">
            <a:spLocks noChangeArrowheads="1"/>
          </p:cNvSpPr>
          <p:nvPr/>
        </p:nvSpPr>
        <p:spPr>
          <a:xfrm>
            <a:off x="0" y="142852"/>
            <a:ext cx="9144000" cy="42862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2400" i="0" u="none" strike="noStrike" kern="1200" cap="none" spc="0" normalizeH="0" baseline="0" noProof="0" dirty="0" smtClean="0">
                <a:ln>
                  <a:noFill/>
                </a:ln>
                <a:uLnTx/>
                <a:uFillTx/>
                <a:latin typeface="Times New Roman" pitchFamily="18" charset="0"/>
                <a:ea typeface="+mj-ea"/>
                <a:cs typeface="+mj-cs"/>
              </a:rPr>
              <a:t>Мировые запасы энергетических ресурсов, млрд. т </a:t>
            </a:r>
            <a:r>
              <a:rPr kumimoji="0" lang="ru-RU" sz="2400" i="0" u="none" strike="noStrike" kern="1200" cap="none" spc="0" normalizeH="0" baseline="0" noProof="0" dirty="0" err="1" smtClean="0">
                <a:ln>
                  <a:noFill/>
                </a:ln>
                <a:uLnTx/>
                <a:uFillTx/>
                <a:latin typeface="Times New Roman" pitchFamily="18" charset="0"/>
                <a:ea typeface="+mj-ea"/>
                <a:cs typeface="+mj-cs"/>
              </a:rPr>
              <a:t>усл</a:t>
            </a:r>
            <a:r>
              <a:rPr kumimoji="0" lang="ru-RU" sz="2400" i="0" u="none" strike="noStrike" kern="1200" cap="none" spc="0" normalizeH="0" baseline="0" noProof="0" dirty="0" smtClean="0">
                <a:ln>
                  <a:noFill/>
                </a:ln>
                <a:uLnTx/>
                <a:uFillTx/>
                <a:latin typeface="Times New Roman" pitchFamily="18" charset="0"/>
                <a:ea typeface="+mj-ea"/>
                <a:cs typeface="+mj-cs"/>
              </a:rPr>
              <a:t>. топлива</a:t>
            </a:r>
            <a:endParaRPr kumimoji="0" lang="ru-RU" sz="2400" i="0" u="none" strike="noStrike" kern="1200" cap="none" spc="0" normalizeH="0" baseline="0" noProof="0" dirty="0">
              <a:ln>
                <a:noFill/>
              </a:ln>
              <a:uLnTx/>
              <a:uFillTx/>
              <a:latin typeface="Times New Roman" pitchFamily="18" charset="0"/>
              <a:ea typeface="+mj-ea"/>
              <a:cs typeface="+mj-cs"/>
            </a:endParaRPr>
          </a:p>
        </p:txBody>
      </p:sp>
      <p:graphicFrame>
        <p:nvGraphicFramePr>
          <p:cNvPr id="3" name="Group 834"/>
          <p:cNvGraphicFramePr>
            <a:graphicFrameLocks noGrp="1"/>
          </p:cNvGraphicFramePr>
          <p:nvPr/>
        </p:nvGraphicFramePr>
        <p:xfrm>
          <a:off x="428596" y="571480"/>
          <a:ext cx="8358246" cy="5798736"/>
        </p:xfrm>
        <a:graphic>
          <a:graphicData uri="http://schemas.openxmlformats.org/drawingml/2006/table">
            <a:tbl>
              <a:tblPr/>
              <a:tblGrid>
                <a:gridCol w="4046352"/>
                <a:gridCol w="2448068"/>
                <a:gridCol w="1863826"/>
              </a:tblGrid>
              <a:tr h="399185">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Источники энергии</a:t>
                      </a:r>
                      <a:endParaRPr kumimoji="0" lang="ru-RU" sz="16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287338"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Энергетические ресурсы</a:t>
                      </a:r>
                      <a:endParaRPr kumimoji="0" lang="ru-RU" sz="16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ru-RU"/>
                    </a:p>
                  </a:txBody>
                  <a:tcPr/>
                </a:tc>
              </a:tr>
              <a:tr h="460633">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теоретические</a:t>
                      </a:r>
                      <a:endParaRPr kumimoji="0" lang="ru-RU" sz="16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технические</a:t>
                      </a:r>
                      <a:endParaRPr kumimoji="0" lang="ru-RU" sz="16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131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600" b="1" i="0" u="none" strike="noStrike" cap="none" normalizeH="0" baseline="0" dirty="0" smtClean="0">
                          <a:ln>
                            <a:noFill/>
                          </a:ln>
                          <a:solidFill>
                            <a:schemeClr val="tx1"/>
                          </a:solidFill>
                          <a:effectLst/>
                          <a:latin typeface="+mn-lt"/>
                          <a:cs typeface="Times New Roman" pitchFamily="18" charset="0"/>
                        </a:rPr>
                        <a:t>Энергия горючих ископаемых:</a:t>
                      </a:r>
                      <a:endParaRPr kumimoji="0" lang="ru-RU" sz="1600" b="1" i="0" u="none" strike="noStrike" cap="none" normalizeH="0" baseline="0" dirty="0" smtClean="0">
                        <a:ln>
                          <a:noFill/>
                        </a:ln>
                        <a:solidFill>
                          <a:schemeClr val="tx1"/>
                        </a:solidFill>
                        <a:effectLst/>
                        <a:latin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ru-RU" sz="12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ru-RU" sz="12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 уголь</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17900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637</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 нефть</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1290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179</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 газ</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398</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89, 6</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 Атомная энергия</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67200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1340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92746">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Энергия Солнца на поверхности Земли</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81700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6140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Энергия ветра</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Times New Roman" pitchFamily="18" charset="0"/>
                          <a:cs typeface="Times New Roman" pitchFamily="18" charset="0"/>
                        </a:rPr>
                        <a:t>21300</a:t>
                      </a:r>
                      <a:endParaRPr kumimoji="0" lang="ru-RU"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22 </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гидротермальные ресурсы</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1350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147</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Энергия  течений</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Times New Roman" pitchFamily="18" charset="0"/>
                          <a:cs typeface="Times New Roman" pitchFamily="18" charset="0"/>
                        </a:rPr>
                        <a:t>8. 6</a:t>
                      </a:r>
                      <a:endParaRPr kumimoji="0" lang="ru-RU"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0, 12</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-приливов</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Times New Roman" pitchFamily="18" charset="0"/>
                          <a:cs typeface="Times New Roman" pitchFamily="18" charset="0"/>
                        </a:rPr>
                        <a:t>3, 2</a:t>
                      </a:r>
                      <a:endParaRPr kumimoji="0" lang="ru-RU"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0, 86</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биомасса: - органические отходы</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2, 5</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1, 23</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cxnSp>
        <p:nvCxnSpPr>
          <p:cNvPr id="6" name="Прямая соединительная линия 5"/>
          <p:cNvCxnSpPr/>
          <p:nvPr/>
        </p:nvCxnSpPr>
        <p:spPr>
          <a:xfrm rot="5400000">
            <a:off x="7715272" y="5286388"/>
            <a:ext cx="2143140"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1"/>
          <p:cNvSpPr txBox="1">
            <a:spLocks noChangeArrowheads="1"/>
          </p:cNvSpPr>
          <p:nvPr/>
        </p:nvSpPr>
        <p:spPr bwMode="auto">
          <a:xfrm>
            <a:off x="3857620"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14282" y="142852"/>
            <a:ext cx="8786874" cy="6357982"/>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18" name="Rectangle 2"/>
          <p:cNvSpPr>
            <a:spLocks noGrp="1" noChangeArrowheads="1"/>
          </p:cNvSpPr>
          <p:nvPr>
            <p:ph type="ctrTitle" idx="4294967295"/>
          </p:nvPr>
        </p:nvSpPr>
        <p:spPr>
          <a:xfrm>
            <a:off x="285720" y="285728"/>
            <a:ext cx="8643998" cy="428624"/>
          </a:xfrm>
          <a:solidFill>
            <a:srgbClr val="99FF66"/>
          </a:solidFill>
          <a:ln>
            <a:solidFill>
              <a:srgbClr val="FF0000"/>
            </a:solidFill>
          </a:ln>
        </p:spPr>
        <p:txBody>
          <a:bodyPr>
            <a:noAutofit/>
          </a:bodyPr>
          <a:lstStyle/>
          <a:p>
            <a:pPr algn="ctr" eaLnBrk="1" hangingPunct="1"/>
            <a:r>
              <a:rPr lang="ru-RU" sz="2800" dirty="0" smtClean="0">
                <a:solidFill>
                  <a:schemeClr val="tx1"/>
                </a:solidFill>
                <a:effectLst/>
                <a:latin typeface="+mn-lt"/>
                <a:cs typeface="Arial" charset="0"/>
              </a:rPr>
              <a:t>Особенности нетрадиционных источников энергии:</a:t>
            </a:r>
          </a:p>
        </p:txBody>
      </p:sp>
      <p:sp>
        <p:nvSpPr>
          <p:cNvPr id="9219" name="Rectangle 3"/>
          <p:cNvSpPr>
            <a:spLocks noGrp="1" noChangeArrowheads="1"/>
          </p:cNvSpPr>
          <p:nvPr>
            <p:ph type="subTitle" idx="4294967295"/>
          </p:nvPr>
        </p:nvSpPr>
        <p:spPr>
          <a:xfrm>
            <a:off x="285720" y="785794"/>
            <a:ext cx="8572560" cy="5643602"/>
          </a:xfrm>
        </p:spPr>
        <p:txBody>
          <a:bodyPr>
            <a:normAutofit lnSpcReduction="10000"/>
          </a:bodyPr>
          <a:lstStyle/>
          <a:p>
            <a:pPr marL="0" indent="447675" algn="just" eaLnBrk="1" hangingPunct="1">
              <a:lnSpc>
                <a:spcPct val="90000"/>
              </a:lnSpc>
            </a:pPr>
            <a:r>
              <a:rPr lang="ru-RU" dirty="0" smtClean="0"/>
              <a:t>1) </a:t>
            </a:r>
            <a:r>
              <a:rPr lang="ru-RU" b="1" i="1" dirty="0" smtClean="0"/>
              <a:t>периодичность действия и зависимость от природных  условий  и,  как следствие, колебания мощности  этих  источников; </a:t>
            </a:r>
          </a:p>
          <a:p>
            <a:pPr marL="0" indent="447675" algn="just" eaLnBrk="1" hangingPunct="1">
              <a:lnSpc>
                <a:spcPct val="90000"/>
              </a:lnSpc>
              <a:spcBef>
                <a:spcPts val="600"/>
              </a:spcBef>
            </a:pPr>
            <a:r>
              <a:rPr lang="ru-RU" b="1" i="1" dirty="0" smtClean="0"/>
              <a:t>2) низкие плотности потоков энергии и рассеянность их в пространстве - эффективны при  небольшой  единичной  мощности;</a:t>
            </a:r>
          </a:p>
          <a:p>
            <a:pPr marL="0" indent="447675" algn="just" eaLnBrk="1" hangingPunct="1">
              <a:lnSpc>
                <a:spcPct val="90000"/>
              </a:lnSpc>
              <a:spcBef>
                <a:spcPts val="600"/>
              </a:spcBef>
            </a:pPr>
            <a:r>
              <a:rPr lang="ru-RU" b="1" i="1" dirty="0" smtClean="0"/>
              <a:t>3) применение нетрадиционных  ресурсов эффективно лишь при комплексном подходе к ним (биомасса –метан -удобрение); </a:t>
            </a:r>
          </a:p>
          <a:p>
            <a:pPr marL="0" indent="447675" algn="just" eaLnBrk="1" hangingPunct="1">
              <a:lnSpc>
                <a:spcPct val="90000"/>
              </a:lnSpc>
              <a:spcBef>
                <a:spcPts val="600"/>
              </a:spcBef>
            </a:pPr>
            <a:r>
              <a:rPr lang="ru-RU" b="1" i="1" dirty="0" smtClean="0"/>
              <a:t>4) экономическую целесообразность(высокие первоначальные вложения) использования следует определять в зависимости от природных условий, географических особенностей конкретного региона, и в зависимости от потребностей в энергии  региона</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285720" y="357166"/>
            <a:ext cx="8643998"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937" name="Заголовок 1"/>
          <p:cNvSpPr>
            <a:spLocks noGrp="1"/>
          </p:cNvSpPr>
          <p:nvPr>
            <p:ph type="title" idx="4294967295"/>
          </p:nvPr>
        </p:nvSpPr>
        <p:spPr>
          <a:xfrm>
            <a:off x="500034" y="785794"/>
            <a:ext cx="8215370" cy="500066"/>
          </a:xfrm>
          <a:solidFill>
            <a:srgbClr val="FFC000"/>
          </a:solidFill>
          <a:ln w="38100">
            <a:solidFill>
              <a:srgbClr val="FF0000"/>
            </a:solidFill>
          </a:ln>
        </p:spPr>
        <p:txBody>
          <a:bodyPr>
            <a:noAutofit/>
          </a:bodyPr>
          <a:lstStyle/>
          <a:p>
            <a:pPr algn="ctr"/>
            <a:r>
              <a:rPr lang="ru-RU" sz="3200" i="1" dirty="0" smtClean="0">
                <a:solidFill>
                  <a:schemeClr val="tx1"/>
                </a:solidFill>
                <a:effectLst/>
                <a:latin typeface="Times New Roman" pitchFamily="18" charset="0"/>
                <a:cs typeface="Times New Roman" pitchFamily="18" charset="0"/>
              </a:rPr>
              <a:t>Нетрадиционные</a:t>
            </a:r>
            <a:r>
              <a:rPr lang="ru-RU" sz="3200" dirty="0" smtClean="0">
                <a:solidFill>
                  <a:schemeClr val="tx1"/>
                </a:solidFill>
                <a:effectLst/>
                <a:latin typeface="Times New Roman" pitchFamily="18" charset="0"/>
                <a:cs typeface="Times New Roman" pitchFamily="18" charset="0"/>
              </a:rPr>
              <a:t> </a:t>
            </a:r>
            <a:r>
              <a:rPr lang="ru-RU" sz="3200" i="1" dirty="0" smtClean="0">
                <a:solidFill>
                  <a:schemeClr val="tx1"/>
                </a:solidFill>
                <a:effectLst/>
                <a:latin typeface="Times New Roman" pitchFamily="18" charset="0"/>
                <a:cs typeface="Times New Roman" pitchFamily="18" charset="0"/>
              </a:rPr>
              <a:t>источники (по качеству)</a:t>
            </a:r>
            <a:endParaRPr lang="ru-RU" sz="3200" dirty="0" smtClean="0">
              <a:solidFill>
                <a:schemeClr val="tx1"/>
              </a:solidFill>
              <a:effectLst/>
              <a:latin typeface="Times New Roman" pitchFamily="18" charset="0"/>
              <a:cs typeface="Times New Roman" pitchFamily="18" charset="0"/>
            </a:endParaRPr>
          </a:p>
        </p:txBody>
      </p:sp>
      <p:sp>
        <p:nvSpPr>
          <p:cNvPr id="7" name="TextBox 6"/>
          <p:cNvSpPr txBox="1"/>
          <p:nvPr/>
        </p:nvSpPr>
        <p:spPr>
          <a:xfrm>
            <a:off x="500034" y="1285860"/>
            <a:ext cx="8215370" cy="5213735"/>
          </a:xfrm>
          <a:prstGeom prst="rect">
            <a:avLst/>
          </a:prstGeom>
          <a:solidFill>
            <a:schemeClr val="bg1">
              <a:lumMod val="60000"/>
              <a:lumOff val="40000"/>
            </a:schemeClr>
          </a:solidFill>
          <a:ln w="38100">
            <a:solidFill>
              <a:srgbClr val="FF0000"/>
            </a:solidFill>
          </a:ln>
        </p:spPr>
        <p:txBody>
          <a:bodyPr wrap="square" rtlCol="0">
            <a:spAutoFit/>
          </a:bodyPr>
          <a:lstStyle/>
          <a:p>
            <a:pPr>
              <a:buFont typeface="Wingdings" pitchFamily="2" charset="2"/>
              <a:buChar char="ü"/>
            </a:pPr>
            <a:r>
              <a:rPr lang="ru-RU" sz="3200" b="1" u="sng" dirty="0" smtClean="0"/>
              <a:t>источники механической энергии</a:t>
            </a:r>
            <a:r>
              <a:rPr lang="ru-RU" sz="3200" b="1" dirty="0" smtClean="0"/>
              <a:t>:</a:t>
            </a:r>
          </a:p>
          <a:p>
            <a:pPr marL="457200" indent="-457200">
              <a:buFont typeface="Wingdings" pitchFamily="2" charset="2"/>
              <a:buChar char="v"/>
            </a:pPr>
            <a:r>
              <a:rPr lang="ru-RU" sz="3200" b="1" dirty="0" smtClean="0"/>
              <a:t>ветроустановки – КПД порядка 30%;</a:t>
            </a:r>
          </a:p>
          <a:p>
            <a:pPr marL="457200" indent="-457200">
              <a:buFont typeface="Wingdings" pitchFamily="2" charset="2"/>
              <a:buChar char="v"/>
            </a:pPr>
            <a:r>
              <a:rPr lang="ru-RU" sz="3200" b="1" dirty="0" smtClean="0"/>
              <a:t>гидроустановки - 90%;</a:t>
            </a:r>
          </a:p>
          <a:p>
            <a:pPr marL="457200" indent="-457200">
              <a:buFont typeface="Wingdings" pitchFamily="2" charset="2"/>
              <a:buChar char="v"/>
            </a:pPr>
            <a:r>
              <a:rPr lang="ru-RU" sz="3200" b="1" dirty="0" smtClean="0"/>
              <a:t>волновые и приливные станции - 45%;</a:t>
            </a:r>
          </a:p>
          <a:p>
            <a:pPr marL="457200" indent="-457200">
              <a:buFont typeface="Wingdings" pitchFamily="2" charset="2"/>
              <a:buChar char="ü"/>
            </a:pPr>
            <a:r>
              <a:rPr lang="ru-RU" sz="3200" b="1" u="sng" dirty="0" smtClean="0"/>
              <a:t>источники тепловой энергии</a:t>
            </a:r>
            <a:r>
              <a:rPr lang="ru-RU" sz="3200" b="1" dirty="0" smtClean="0"/>
              <a:t>:</a:t>
            </a:r>
          </a:p>
          <a:p>
            <a:pPr marL="457200" indent="-457200">
              <a:buFont typeface="Wingdings" pitchFamily="2" charset="2"/>
              <a:buChar char="v"/>
            </a:pPr>
            <a:r>
              <a:rPr lang="ru-RU" sz="3200" b="1" dirty="0" smtClean="0"/>
              <a:t>гелиоустановки, КПД </a:t>
            </a:r>
            <a:r>
              <a:rPr lang="en-US" sz="3200" b="1" dirty="0" smtClean="0"/>
              <a:t>28</a:t>
            </a:r>
            <a:r>
              <a:rPr lang="ru-RU" sz="3200" b="1" dirty="0" smtClean="0"/>
              <a:t>,</a:t>
            </a:r>
            <a:r>
              <a:rPr lang="en-US" sz="3200" b="1" dirty="0" smtClean="0"/>
              <a:t>5</a:t>
            </a:r>
            <a:r>
              <a:rPr lang="ru-RU" sz="3200" b="1" dirty="0" smtClean="0"/>
              <a:t>%;</a:t>
            </a:r>
          </a:p>
          <a:p>
            <a:pPr marL="457200" indent="-457200">
              <a:buFont typeface="Wingdings" pitchFamily="2" charset="2"/>
              <a:buChar char="ü"/>
            </a:pPr>
            <a:r>
              <a:rPr lang="ru-RU" sz="3200" b="1" dirty="0" smtClean="0"/>
              <a:t> фотопреобразователи,   в среднем КПД порядка 15%.</a:t>
            </a:r>
          </a:p>
          <a:p>
            <a:pPr algn="just">
              <a:lnSpc>
                <a:spcPct val="90000"/>
              </a:lnSpc>
              <a:buFont typeface="Wingdings" pitchFamily="2" charset="2"/>
              <a:buChar char="ü"/>
            </a:pPr>
            <a:r>
              <a:rPr lang="ru-RU" sz="3200" b="1" dirty="0" err="1" smtClean="0"/>
              <a:t>биотопливо</a:t>
            </a:r>
            <a:r>
              <a:rPr lang="ru-RU" sz="3200" b="1" dirty="0" smtClean="0"/>
              <a:t>, КПД не более 35%;</a:t>
            </a:r>
          </a:p>
          <a:p>
            <a:pPr marL="457200" indent="-457200" algn="just"/>
            <a:r>
              <a:rPr lang="ru-RU" sz="2400" b="1" i="1" dirty="0" smtClean="0"/>
              <a:t>Целесообразно считается строительство ЭС с затратами до 2000 </a:t>
            </a:r>
            <a:r>
              <a:rPr lang="en-US" sz="2400" b="1" i="1" dirty="0" smtClean="0"/>
              <a:t>USD</a:t>
            </a:r>
            <a:r>
              <a:rPr lang="ru-RU" sz="2400" b="1" i="1" dirty="0" smtClean="0"/>
              <a:t>/кВт</a:t>
            </a:r>
          </a:p>
        </p:txBody>
      </p:sp>
      <p:sp>
        <p:nvSpPr>
          <p:cNvPr id="9"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274"/>
          <p:cNvGraphicFramePr>
            <a:graphicFrameLocks/>
          </p:cNvGraphicFramePr>
          <p:nvPr/>
        </p:nvGraphicFramePr>
        <p:xfrm>
          <a:off x="142844" y="142852"/>
          <a:ext cx="8858312" cy="6412992"/>
        </p:xfrm>
        <a:graphic>
          <a:graphicData uri="http://schemas.openxmlformats.org/drawingml/2006/table">
            <a:tbl>
              <a:tblPr/>
              <a:tblGrid>
                <a:gridCol w="1145774"/>
                <a:gridCol w="2640798"/>
                <a:gridCol w="2362012"/>
                <a:gridCol w="2709728"/>
              </a:tblGrid>
              <a:tr h="7121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Тип электростанции</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Затраты на строительство,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mn-lt"/>
                          <a:ea typeface="Times New Roman" pitchFamily="18" charset="0"/>
                          <a:cs typeface="Arial" charset="0"/>
                        </a:rPr>
                        <a:t>USD</a:t>
                      </a: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/кВт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Стоимость произведенной энергии, цент/кВтч</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КПД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rgbClr val="006666"/>
                          </a:solidFill>
                          <a:effectLst/>
                          <a:latin typeface="+mn-lt"/>
                          <a:cs typeface="Arial" charset="0"/>
                        </a:rPr>
                        <a:t>Срок окупаемости</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rgbClr val="006666"/>
                          </a:solidFill>
                          <a:effectLst/>
                          <a:latin typeface="+mn-lt"/>
                          <a:cs typeface="Arial" charset="0"/>
                        </a:rPr>
                        <a:t>Срок службы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ГЭС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1000-2500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2.1-6</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90%;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10</a:t>
                      </a:r>
                      <a:r>
                        <a:rPr kumimoji="0" lang="ru-RU" sz="1400" b="1" i="0" u="none" strike="noStrike" cap="none" normalizeH="0" baseline="0" dirty="0" smtClean="0">
                          <a:ln>
                            <a:noFill/>
                          </a:ln>
                          <a:solidFill>
                            <a:srgbClr val="000000"/>
                          </a:solidFill>
                          <a:effectLst/>
                          <a:latin typeface="+mn-lt"/>
                          <a:cs typeface="Times New Roman" pitchFamily="18" charset="0"/>
                        </a:rPr>
                        <a:t> лет - 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100</a:t>
                      </a:r>
                      <a:r>
                        <a:rPr kumimoji="0" lang="ru-RU" sz="1600" b="1" i="0" u="none" strike="noStrike" cap="none" normalizeH="0" baseline="0" dirty="0" smtClean="0">
                          <a:ln>
                            <a:noFill/>
                          </a:ln>
                          <a:solidFill>
                            <a:srgbClr val="FF0000"/>
                          </a:solidFill>
                          <a:effectLst/>
                          <a:latin typeface="+mn-lt"/>
                          <a:cs typeface="Times New Roman" pitchFamily="18" charset="0"/>
                        </a:rPr>
                        <a:t> </a:t>
                      </a:r>
                      <a:r>
                        <a:rPr kumimoji="0" lang="ru-RU" sz="1400" b="1" i="0" u="none" strike="noStrike" cap="none" normalizeH="0" baseline="0" dirty="0" smtClean="0">
                          <a:ln>
                            <a:noFill/>
                          </a:ln>
                          <a:solidFill>
                            <a:srgbClr val="000000"/>
                          </a:solidFill>
                          <a:effectLst/>
                          <a:latin typeface="+mn-lt"/>
                          <a:cs typeface="Times New Roman" pitchFamily="18" charset="0"/>
                        </a:rPr>
                        <a:t>лет</a:t>
                      </a:r>
                      <a:r>
                        <a:rPr kumimoji="0" lang="ru-RU" sz="1400" b="1" i="0" u="none" strike="noStrike" cap="none" normalizeH="0" baseline="0" dirty="0" smtClean="0">
                          <a:ln>
                            <a:noFill/>
                          </a:ln>
                          <a:solidFill>
                            <a:srgbClr val="000000"/>
                          </a:solidFill>
                          <a:effectLst/>
                          <a:latin typeface="+mn-lt"/>
                        </a:rPr>
                        <a:t> (самая выгодная)</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1346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ea typeface="Times New Roman" pitchFamily="18" charset="0"/>
                          <a:cs typeface="Arial" charset="0"/>
                        </a:rPr>
                        <a:t>АЭС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2000-3500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3,6-4,5</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95%;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15</a:t>
                      </a:r>
                      <a:r>
                        <a:rPr kumimoji="0" lang="ru-RU" sz="1600" b="1" i="0" u="none" strike="noStrike" cap="none" normalizeH="0" baseline="0" dirty="0" smtClean="0">
                          <a:ln>
                            <a:noFill/>
                          </a:ln>
                          <a:solidFill>
                            <a:srgbClr val="000099"/>
                          </a:solidFill>
                          <a:effectLst/>
                          <a:latin typeface="+mn-lt"/>
                          <a:cs typeface="Times New Roman" pitchFamily="18" charset="0"/>
                        </a:rPr>
                        <a:t>-</a:t>
                      </a:r>
                      <a:r>
                        <a:rPr kumimoji="0" lang="ru-RU" sz="1600" b="1" i="0" u="none" strike="noStrike" cap="none" normalizeH="0" baseline="0" dirty="0" smtClean="0">
                          <a:ln>
                            <a:noFill/>
                          </a:ln>
                          <a:solidFill>
                            <a:srgbClr val="000099"/>
                          </a:solidFill>
                          <a:effectLst/>
                          <a:latin typeface="+mn-lt"/>
                        </a:rPr>
                        <a:t>20</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cs typeface="Times New Roman" pitchFamily="18" charset="0"/>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3</a:t>
                      </a:r>
                      <a:r>
                        <a:rPr kumimoji="0" lang="ru-RU" sz="1600" b="1" i="0" u="none" strike="noStrike" cap="none" normalizeH="0" baseline="0" dirty="0" smtClean="0">
                          <a:ln>
                            <a:noFill/>
                          </a:ln>
                          <a:solidFill>
                            <a:srgbClr val="FF0000"/>
                          </a:solidFill>
                          <a:effectLst/>
                          <a:latin typeface="+mn-lt"/>
                          <a:cs typeface="Times New Roman" pitchFamily="18" charset="0"/>
                        </a:rPr>
                        <a:t>0-</a:t>
                      </a:r>
                      <a:r>
                        <a:rPr kumimoji="0" lang="ru-RU" sz="1600" b="1" i="0" u="none" strike="noStrike" cap="none" normalizeH="0" baseline="0" dirty="0" smtClean="0">
                          <a:ln>
                            <a:noFill/>
                          </a:ln>
                          <a:solidFill>
                            <a:srgbClr val="FF0000"/>
                          </a:solidFill>
                          <a:effectLst/>
                          <a:latin typeface="+mn-lt"/>
                        </a:rPr>
                        <a:t>40</a:t>
                      </a:r>
                      <a:r>
                        <a:rPr kumimoji="0" lang="ru-RU" sz="14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rgbClr val="000000"/>
                          </a:solidFill>
                          <a:effectLst/>
                          <a:latin typeface="+mn-lt"/>
                        </a:rPr>
                        <a:t> (через 7 лет </a:t>
                      </a:r>
                      <a:r>
                        <a:rPr kumimoji="0" lang="ru-RU" sz="1400" b="1" i="0" u="none" strike="noStrike" cap="none" normalizeH="0" baseline="0" dirty="0" smtClean="0">
                          <a:ln>
                            <a:noFill/>
                          </a:ln>
                          <a:solidFill>
                            <a:srgbClr val="000000"/>
                          </a:solidFill>
                          <a:effectLst/>
                          <a:latin typeface="+mn-lt"/>
                        </a:rPr>
                        <a:t>необходима </a:t>
                      </a:r>
                      <a:r>
                        <a:rPr kumimoji="0" lang="ru-RU" sz="1400" b="1" i="0" u="none" strike="noStrike" cap="none" normalizeH="0" baseline="0" dirty="0" smtClean="0">
                          <a:ln>
                            <a:noFill/>
                          </a:ln>
                          <a:solidFill>
                            <a:srgbClr val="000000"/>
                          </a:solidFill>
                          <a:effectLst/>
                          <a:latin typeface="+mn-lt"/>
                        </a:rPr>
                        <a:t>реконструкция) после выхода срока службы </a:t>
                      </a:r>
                      <a:r>
                        <a:rPr kumimoji="0" lang="ru-RU" sz="1400" b="1" i="0" u="none" strike="noStrike" cap="none" normalizeH="0" baseline="0" dirty="0" smtClean="0">
                          <a:ln>
                            <a:noFill/>
                          </a:ln>
                          <a:solidFill>
                            <a:srgbClr val="000000"/>
                          </a:solidFill>
                          <a:effectLst/>
                          <a:latin typeface="+mn-lt"/>
                        </a:rPr>
                        <a:t>необходимо </a:t>
                      </a:r>
                      <a:r>
                        <a:rPr kumimoji="0" lang="ru-RU" sz="1400" b="1" i="0" u="none" strike="noStrike" cap="none" normalizeH="0" baseline="0" dirty="0" smtClean="0">
                          <a:ln>
                            <a:noFill/>
                          </a:ln>
                          <a:solidFill>
                            <a:srgbClr val="000000"/>
                          </a:solidFill>
                          <a:effectLst/>
                          <a:latin typeface="+mn-lt"/>
                        </a:rPr>
                        <a:t>разрешение)</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rPr>
                        <a:t>ТЭС</a:t>
                      </a:r>
                      <a:r>
                        <a:rPr kumimoji="0" lang="ru-RU" sz="1400" b="1" i="0" u="none" strike="noStrike" cap="none" normalizeH="0" baseline="0" smtClean="0">
                          <a:ln>
                            <a:noFill/>
                          </a:ln>
                          <a:solidFill>
                            <a:schemeClr val="tx1"/>
                          </a:solidFill>
                          <a:effectLst/>
                          <a:latin typeface="+mn-lt"/>
                          <a:ea typeface="Times New Roman" pitchFamily="18" charset="0"/>
                          <a:cs typeface="Arial" charset="0"/>
                        </a:rPr>
                        <a:t> на угле</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1000-1400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5,2-6,3</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35-40 (ТЭЦ </a:t>
                      </a:r>
                      <a:r>
                        <a:rPr kumimoji="0" lang="ru-RU" sz="1800" b="1" i="0" u="none" strike="noStrike" cap="none" normalizeH="0" baseline="0" dirty="0" smtClean="0">
                          <a:ln>
                            <a:noFill/>
                          </a:ln>
                          <a:solidFill>
                            <a:schemeClr val="tx1"/>
                          </a:solidFill>
                          <a:effectLst/>
                          <a:latin typeface="+mn-lt"/>
                          <a:cs typeface="Arial" charset="0"/>
                        </a:rPr>
                        <a:t>85</a:t>
                      </a:r>
                      <a:r>
                        <a:rPr kumimoji="0" lang="ru-RU" sz="1800" b="1" i="0" u="none" strike="noStrike" cap="none" normalizeH="0" baseline="0" dirty="0" smtClean="0">
                          <a:ln>
                            <a:noFill/>
                          </a:ln>
                          <a:solidFill>
                            <a:schemeClr val="tx1"/>
                          </a:solidFill>
                          <a:effectLst/>
                          <a:latin typeface="+mn-lt"/>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7-10</a:t>
                      </a:r>
                      <a:r>
                        <a:rPr kumimoji="0" lang="ru-RU" sz="1600" b="1" i="0" u="none" strike="noStrike" cap="none" normalizeH="0" baseline="0" dirty="0" smtClean="0">
                          <a:ln>
                            <a:noFill/>
                          </a:ln>
                          <a:solidFill>
                            <a:srgbClr val="000099"/>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70</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rgbClr val="000000"/>
                          </a:solidFill>
                          <a:effectLst/>
                          <a:latin typeface="+mn-lt"/>
                          <a:cs typeface="Times New Roman" pitchFamily="18" charset="0"/>
                        </a:rPr>
                        <a:t>срок службы </a:t>
                      </a:r>
                      <a:r>
                        <a:rPr kumimoji="0" lang="ru-RU" sz="1400" b="1" i="0" u="none" strike="noStrike" cap="none" normalizeH="0" baseline="0" dirty="0" smtClean="0">
                          <a:ln>
                            <a:noFill/>
                          </a:ln>
                          <a:solidFill>
                            <a:srgbClr val="000000"/>
                          </a:solidFill>
                          <a:effectLst/>
                          <a:latin typeface="+mn-lt"/>
                        </a:rPr>
                        <a:t> </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ea typeface="Times New Roman" pitchFamily="18" charset="0"/>
                          <a:cs typeface="Arial" charset="0"/>
                        </a:rPr>
                        <a:t>ВЭС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300-1000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 ( ВЭУ в 1МВ -1млн. Евро)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4.7-7.2</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30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cs typeface="Times New Roman" pitchFamily="18" charset="0"/>
                        </a:rPr>
                        <a:t>12</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400" b="1" i="0" u="none" strike="noStrike" cap="none" normalizeH="0" baseline="0" dirty="0" smtClean="0">
                          <a:ln>
                            <a:noFill/>
                          </a:ln>
                          <a:solidFill>
                            <a:srgbClr val="000000"/>
                          </a:solidFill>
                          <a:effectLst/>
                          <a:latin typeface="+mn-lt"/>
                          <a:cs typeface="Times New Roman" pitchFamily="18" charset="0"/>
                        </a:rPr>
                        <a:t> </a:t>
                      </a:r>
                      <a:r>
                        <a:rPr kumimoji="0" lang="ru-RU" sz="1600" b="1" i="0" u="none" strike="noStrike" cap="none" normalizeH="0" baseline="0" dirty="0" smtClean="0">
                          <a:ln>
                            <a:noFill/>
                          </a:ln>
                          <a:solidFill>
                            <a:srgbClr val="FF0000"/>
                          </a:solidFill>
                          <a:effectLst/>
                          <a:latin typeface="+mn-lt"/>
                          <a:cs typeface="Times New Roman" pitchFamily="18" charset="0"/>
                        </a:rPr>
                        <a:t>20-25 </a:t>
                      </a:r>
                      <a:r>
                        <a:rPr kumimoji="0" lang="ru-RU" sz="1400" b="1" i="0" u="none" strike="noStrike" cap="none" normalizeH="0" baseline="0" dirty="0" smtClean="0">
                          <a:ln>
                            <a:noFill/>
                          </a:ln>
                          <a:solidFill>
                            <a:srgbClr val="000000"/>
                          </a:solidFill>
                          <a:effectLst/>
                          <a:latin typeface="+mn-lt"/>
                          <a:cs typeface="Times New Roman" pitchFamily="18" charset="0"/>
                        </a:rPr>
                        <a:t>срок службы  </a:t>
                      </a:r>
                      <a:endParaRPr kumimoji="0" lang="ru-RU" sz="1400" b="1" i="0" u="none" strike="noStrike" cap="none" normalizeH="0" baseline="0" dirty="0" smtClean="0">
                        <a:ln>
                          <a:noFill/>
                        </a:ln>
                        <a:solidFill>
                          <a:srgbClr val="000000"/>
                        </a:solidFill>
                        <a:effectLst/>
                        <a:latin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ea typeface="Times New Roman" pitchFamily="18" charset="0"/>
                          <a:cs typeface="Arial" charset="0"/>
                        </a:rPr>
                        <a:t>Приливные</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1000-3500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5-9 </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45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15</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400" b="1" i="0" u="none" strike="noStrike" cap="none" normalizeH="0" baseline="0" dirty="0" smtClean="0">
                          <a:ln>
                            <a:noFill/>
                          </a:ln>
                          <a:solidFill>
                            <a:srgbClr val="000000"/>
                          </a:solidFill>
                          <a:effectLst/>
                          <a:latin typeface="+mn-lt"/>
                          <a:cs typeface="Times New Roman" pitchFamily="18" charset="0"/>
                        </a:rPr>
                        <a:t> </a:t>
                      </a:r>
                      <a:r>
                        <a:rPr kumimoji="0" lang="ru-RU" sz="1600" b="1" i="0" u="none" strike="noStrike" cap="none" normalizeH="0" baseline="0" dirty="0" smtClean="0">
                          <a:ln>
                            <a:noFill/>
                          </a:ln>
                          <a:solidFill>
                            <a:srgbClr val="FF0000"/>
                          </a:solidFill>
                          <a:effectLst/>
                          <a:latin typeface="+mn-lt"/>
                          <a:cs typeface="Times New Roman" pitchFamily="18" charset="0"/>
                        </a:rPr>
                        <a:t>20-25</a:t>
                      </a:r>
                      <a:r>
                        <a:rPr kumimoji="0" lang="ru-RU" sz="1400" b="1" i="0" u="none" strike="noStrike" cap="none" normalizeH="0" baseline="0" dirty="0" smtClean="0">
                          <a:ln>
                            <a:noFill/>
                          </a:ln>
                          <a:solidFill>
                            <a:srgbClr val="000000"/>
                          </a:solidFill>
                          <a:effectLst/>
                          <a:latin typeface="+mn-lt"/>
                          <a:cs typeface="Times New Roman" pitchFamily="18" charset="0"/>
                        </a:rPr>
                        <a:t> срок службы </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ea typeface="Times New Roman" pitchFamily="18" charset="0"/>
                          <a:cs typeface="Arial" charset="0"/>
                        </a:rPr>
                        <a:t>Волновые</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От 13000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от 15</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45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20</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400" b="1" i="0" u="none" strike="noStrike" cap="none" normalizeH="0" baseline="0" dirty="0" smtClean="0">
                          <a:ln>
                            <a:noFill/>
                          </a:ln>
                          <a:solidFill>
                            <a:srgbClr val="000000"/>
                          </a:solidFill>
                          <a:effectLst/>
                          <a:latin typeface="+mn-lt"/>
                          <a:cs typeface="Times New Roman" pitchFamily="18" charset="0"/>
                        </a:rPr>
                        <a:t> </a:t>
                      </a:r>
                      <a:r>
                        <a:rPr kumimoji="0" lang="ru-RU" sz="1600" b="1" i="0" u="none" strike="noStrike" cap="none" normalizeH="0" baseline="0" dirty="0" smtClean="0">
                          <a:ln>
                            <a:noFill/>
                          </a:ln>
                          <a:solidFill>
                            <a:srgbClr val="FF0000"/>
                          </a:solidFill>
                          <a:effectLst/>
                          <a:latin typeface="+mn-lt"/>
                          <a:cs typeface="Times New Roman" pitchFamily="18" charset="0"/>
                        </a:rPr>
                        <a:t>20-25</a:t>
                      </a:r>
                      <a:r>
                        <a:rPr kumimoji="0" lang="ru-RU" sz="1400" b="1" i="0" u="none" strike="noStrike" cap="none" normalizeH="0" baseline="0" dirty="0" smtClean="0">
                          <a:ln>
                            <a:noFill/>
                          </a:ln>
                          <a:solidFill>
                            <a:srgbClr val="000000"/>
                          </a:solidFill>
                          <a:effectLst/>
                          <a:latin typeface="+mn-lt"/>
                          <a:cs typeface="Times New Roman" pitchFamily="18" charset="0"/>
                        </a:rPr>
                        <a:t> срок службы </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1810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err="1" smtClean="0">
                          <a:ln>
                            <a:noFill/>
                          </a:ln>
                          <a:solidFill>
                            <a:schemeClr val="tx1"/>
                          </a:solidFill>
                          <a:effectLst/>
                          <a:latin typeface="+mn-lt"/>
                          <a:ea typeface="Times New Roman" pitchFamily="18" charset="0"/>
                          <a:cs typeface="Arial" charset="0"/>
                        </a:rPr>
                        <a:t>СолнечныеСЭС-СЭУ</a:t>
                      </a:r>
                      <a:endParaRPr kumimoji="0" lang="ru-RU" sz="1400" b="1" i="0" u="none" strike="noStrike" cap="none" normalizeH="0" baseline="0" dirty="0" smtClean="0">
                        <a:ln>
                          <a:noFill/>
                        </a:ln>
                        <a:solidFill>
                          <a:schemeClr val="tx1"/>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От 14000 </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(стоимость СБ в 1кВ -3000 Евро)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от 20</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от 10</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a:t>
                      </a:r>
                      <a:r>
                        <a:rPr kumimoji="0" lang="en-US" sz="1800" b="1" i="0" u="none" strike="noStrike" cap="none" normalizeH="0" baseline="0" dirty="0" smtClean="0">
                          <a:ln>
                            <a:noFill/>
                          </a:ln>
                          <a:solidFill>
                            <a:schemeClr val="tx1"/>
                          </a:solidFill>
                          <a:effectLst/>
                          <a:latin typeface="+mn-lt"/>
                          <a:ea typeface="Times New Roman" pitchFamily="18" charset="0"/>
                          <a:cs typeface="Arial" charset="0"/>
                        </a:rPr>
                        <a:t>28</a:t>
                      </a: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a:t>
                      </a:r>
                      <a:r>
                        <a:rPr kumimoji="0" lang="en-US" sz="1800" b="1" i="0" u="none" strike="noStrike" cap="none" normalizeH="0" baseline="0" dirty="0" smtClean="0">
                          <a:ln>
                            <a:noFill/>
                          </a:ln>
                          <a:solidFill>
                            <a:schemeClr val="tx1"/>
                          </a:solidFill>
                          <a:effectLst/>
                          <a:latin typeface="+mn-lt"/>
                          <a:ea typeface="Times New Roman" pitchFamily="18" charset="0"/>
                          <a:cs typeface="Arial" charset="0"/>
                        </a:rPr>
                        <a:t>5</a:t>
                      </a:r>
                      <a:endParaRPr kumimoji="0" lang="ru-RU" sz="1800" b="1" i="0" u="none" strike="noStrike" cap="none" normalizeH="0" baseline="0" dirty="0" smtClean="0">
                        <a:ln>
                          <a:noFill/>
                        </a:ln>
                        <a:solidFill>
                          <a:schemeClr val="tx1"/>
                        </a:solidFill>
                        <a:effectLst/>
                        <a:latin typeface="+mn-lt"/>
                        <a:ea typeface="Times New Roman"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10-15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25-</a:t>
                      </a:r>
                      <a:r>
                        <a:rPr kumimoji="0" lang="ru-RU" sz="1600" b="1" i="0" u="none" strike="noStrike" cap="none" normalizeH="0" baseline="0" dirty="0" smtClean="0">
                          <a:ln>
                            <a:noFill/>
                          </a:ln>
                          <a:solidFill>
                            <a:srgbClr val="FF0000"/>
                          </a:solidFill>
                          <a:effectLst/>
                          <a:latin typeface="+mn-lt"/>
                        </a:rPr>
                        <a:t> </a:t>
                      </a:r>
                      <a:r>
                        <a:rPr kumimoji="0" lang="ru-RU" sz="1600" b="1" i="0" u="none" strike="noStrike" cap="none" normalizeH="0" baseline="0" dirty="0" smtClean="0">
                          <a:ln>
                            <a:noFill/>
                          </a:ln>
                          <a:solidFill>
                            <a:schemeClr val="tx1"/>
                          </a:solidFill>
                          <a:effectLst/>
                          <a:latin typeface="+mn-lt"/>
                        </a:rPr>
                        <a:t>окупаемость СЭС </a:t>
                      </a: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40</a:t>
                      </a:r>
                      <a:r>
                        <a:rPr kumimoji="0" lang="ru-RU" sz="1600" b="1" i="0" u="none" strike="noStrike" cap="none" normalizeH="0" baseline="0" dirty="0" smtClean="0">
                          <a:ln>
                            <a:noFill/>
                          </a:ln>
                          <a:solidFill>
                            <a:srgbClr val="FF0000"/>
                          </a:solidFill>
                          <a:effectLst/>
                          <a:latin typeface="+mn-lt"/>
                          <a:cs typeface="Times New Roman" pitchFamily="18" charset="0"/>
                        </a:rPr>
                        <a:t>-</a:t>
                      </a:r>
                      <a:r>
                        <a:rPr kumimoji="0" lang="ru-RU" sz="1400" b="1" i="0" u="none" strike="noStrike" cap="none" normalizeH="0" baseline="0" dirty="0" smtClean="0">
                          <a:ln>
                            <a:noFill/>
                          </a:ln>
                          <a:solidFill>
                            <a:srgbClr val="000000"/>
                          </a:solidFill>
                          <a:effectLst/>
                          <a:latin typeface="+mn-lt"/>
                          <a:cs typeface="Times New Roman" pitchFamily="18" charset="0"/>
                        </a:rPr>
                        <a:t> срок службы лет СЭС</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15- </a:t>
                      </a:r>
                      <a:r>
                        <a:rPr kumimoji="0" lang="ru-RU" sz="1400" b="1" i="0" u="none" strike="noStrike" cap="none" normalizeH="0" baseline="0" dirty="0" smtClean="0">
                          <a:ln>
                            <a:noFill/>
                          </a:ln>
                          <a:solidFill>
                            <a:schemeClr val="tx1"/>
                          </a:solidFill>
                          <a:effectLst/>
                          <a:latin typeface="+mn-lt"/>
                        </a:rPr>
                        <a:t>окупаемость СЭУ </a:t>
                      </a: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30</a:t>
                      </a:r>
                      <a:r>
                        <a:rPr kumimoji="0" lang="ru-RU" sz="1400" b="1" i="0" u="none" strike="noStrike" cap="none" normalizeH="0" baseline="0" dirty="0" smtClean="0">
                          <a:ln>
                            <a:noFill/>
                          </a:ln>
                          <a:solidFill>
                            <a:srgbClr val="000000"/>
                          </a:solidFill>
                          <a:effectLst/>
                          <a:latin typeface="+mn-lt"/>
                          <a:cs typeface="Times New Roman" pitchFamily="18" charset="0"/>
                        </a:rPr>
                        <a:t> срок службы  СЭУ</a:t>
                      </a:r>
                      <a:endParaRPr kumimoji="0" lang="ru-RU" sz="1400" b="1" i="0" u="none" strike="noStrike" cap="none" normalizeH="0" baseline="0" dirty="0" smtClean="0">
                        <a:ln>
                          <a:noFill/>
                        </a:ln>
                        <a:solidFill>
                          <a:srgbClr val="006666"/>
                        </a:solidFill>
                        <a:effectLst/>
                        <a:latin typeface="+mn-lt"/>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5"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Типы альтернативных электростанции и рекреационные ресурсы м…"/>
          <p:cNvPicPr/>
          <p:nvPr/>
        </p:nvPicPr>
        <p:blipFill>
          <a:blip r:embed="rId2"/>
          <a:srcRect/>
          <a:stretch>
            <a:fillRect/>
          </a:stretch>
        </p:blipFill>
        <p:spPr bwMode="auto">
          <a:xfrm>
            <a:off x="357158" y="357166"/>
            <a:ext cx="8501122" cy="5786478"/>
          </a:xfrm>
          <a:prstGeom prst="rect">
            <a:avLst/>
          </a:prstGeom>
          <a:noFill/>
          <a:ln w="9525">
            <a:noFill/>
            <a:miter lim="800000"/>
            <a:headEnd/>
            <a:tailEnd/>
          </a:ln>
        </p:spPr>
      </p:pic>
      <p:sp>
        <p:nvSpPr>
          <p:cNvPr id="3"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357158" y="357166"/>
            <a:ext cx="4355551" cy="461665"/>
          </a:xfrm>
          <a:prstGeom prst="rect">
            <a:avLst/>
          </a:prstGeom>
          <a:solidFill>
            <a:srgbClr val="99FF66"/>
          </a:solidFill>
          <a:ln w="19050">
            <a:solidFill>
              <a:srgbClr val="FF0000"/>
            </a:solidFill>
          </a:ln>
        </p:spPr>
        <p:txBody>
          <a:bodyPr wrap="none">
            <a:spAutoFit/>
          </a:bodyPr>
          <a:lstStyle/>
          <a:p>
            <a:r>
              <a:rPr lang="ru-RU" sz="2400" b="1" dirty="0" smtClean="0"/>
              <a:t>Использование энергии ветра</a:t>
            </a:r>
            <a:endParaRPr lang="ru-RU" sz="2400" dirty="0"/>
          </a:p>
        </p:txBody>
      </p:sp>
      <p:sp>
        <p:nvSpPr>
          <p:cNvPr id="3" name="Прямоугольник 2"/>
          <p:cNvSpPr/>
          <p:nvPr/>
        </p:nvSpPr>
        <p:spPr>
          <a:xfrm>
            <a:off x="357158" y="928670"/>
            <a:ext cx="8358246" cy="2246769"/>
          </a:xfrm>
          <a:prstGeom prst="rect">
            <a:avLst/>
          </a:prstGeom>
        </p:spPr>
        <p:txBody>
          <a:bodyPr wrap="square">
            <a:spAutoFit/>
          </a:bodyPr>
          <a:lstStyle/>
          <a:p>
            <a:pPr indent="447675" algn="just"/>
            <a:r>
              <a:rPr lang="ru-RU" sz="2000" dirty="0" smtClean="0"/>
              <a:t>Запасы энергии ветра более чем в сто раз превышают запасы гидроэнергии всех рек планеты. Постоянно и повсюду на земле дуют ветры. Ветры, дующие на просторах нашей страны, могли бы легко удовлетворить все ее потребности в электроэнергии!  Почему же столь обильный, доступный да и экологически чистый источник энергии так слабо используется? В наши дни двигатели, использующие ветер, покрывают всего одну тысячную мировых потребностей в энергии.</a:t>
            </a:r>
            <a:endParaRPr lang="ru-RU" sz="2000" dirty="0"/>
          </a:p>
        </p:txBody>
      </p:sp>
      <p:sp>
        <p:nvSpPr>
          <p:cNvPr id="4" name="Прямоугольник 3"/>
          <p:cNvSpPr/>
          <p:nvPr/>
        </p:nvSpPr>
        <p:spPr>
          <a:xfrm>
            <a:off x="285720" y="3143248"/>
            <a:ext cx="8501122" cy="3170099"/>
          </a:xfrm>
          <a:prstGeom prst="rect">
            <a:avLst/>
          </a:prstGeom>
        </p:spPr>
        <p:txBody>
          <a:bodyPr wrap="square">
            <a:spAutoFit/>
          </a:bodyPr>
          <a:lstStyle/>
          <a:p>
            <a:pPr algn="just"/>
            <a:r>
              <a:rPr lang="ru-RU" sz="2000" dirty="0" smtClean="0"/>
              <a:t>Общий ветроэнергетический потенциал Земли равен 1200 ГВт, однако возможности использования этого вида энергии в различных районах Земли неодинаковы. Среднегодовая скорость ветра на высоте 20–30 м над поверхностью Земли должна быть достаточно большой, чтобы мощность воздушного потока, проходящего через надлежащим образом ориентированное вертикальное сечение, достигала значения, приемлемого для преобразования. Ветроэнергетическая установка, расположенная на площадке, где среднегодовая удельная мощность воздушного потока составляет около 500 Вт/м</a:t>
            </a:r>
            <a:r>
              <a:rPr lang="ru-RU" sz="2000" baseline="30000" dirty="0" smtClean="0"/>
              <a:t>2</a:t>
            </a:r>
            <a:r>
              <a:rPr lang="ru-RU" sz="2000" dirty="0" smtClean="0"/>
              <a:t> (скорость воздушного потока при этом равна 7 м/с), может преобразовать в электроэнергию около 175 из этих 500 Вт/м</a:t>
            </a:r>
            <a:r>
              <a:rPr lang="ru-RU" sz="2000" baseline="30000" dirty="0" smtClean="0"/>
              <a:t>2</a:t>
            </a:r>
            <a:r>
              <a:rPr lang="ru-RU" sz="2000" dirty="0" smtClean="0"/>
              <a:t>.</a:t>
            </a:r>
            <a:endParaRPr lang="ru-RU" sz="2000" dirty="0"/>
          </a:p>
        </p:txBody>
      </p:sp>
      <p:sp>
        <p:nvSpPr>
          <p:cNvPr id="6"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214282" y="285728"/>
            <a:ext cx="8715436" cy="592935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1"/>
          <p:cNvSpPr txBox="1">
            <a:spLocks noChangeArrowheads="1"/>
          </p:cNvSpPr>
          <p:nvPr/>
        </p:nvSpPr>
        <p:spPr bwMode="auto">
          <a:xfrm>
            <a:off x="3714744" y="628652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
        <p:nvSpPr>
          <p:cNvPr id="8" name="Прямоугольник 7"/>
          <p:cNvSpPr/>
          <p:nvPr/>
        </p:nvSpPr>
        <p:spPr>
          <a:xfrm>
            <a:off x="285720" y="428604"/>
            <a:ext cx="8572560" cy="5693866"/>
          </a:xfrm>
          <a:prstGeom prst="rect">
            <a:avLst/>
          </a:prstGeom>
        </p:spPr>
        <p:txBody>
          <a:bodyPr wrap="square">
            <a:spAutoFit/>
          </a:bodyPr>
          <a:lstStyle/>
          <a:p>
            <a:r>
              <a:rPr lang="ru-RU" sz="2800" b="1" dirty="0" smtClean="0">
                <a:solidFill>
                  <a:schemeClr val="tx1"/>
                </a:solidFill>
                <a:effectLst/>
                <a:latin typeface="Times New Roman" pitchFamily="18" charset="0"/>
                <a:cs typeface="Times New Roman" pitchFamily="18" charset="0"/>
              </a:rPr>
              <a:t>План занятия:</a:t>
            </a:r>
          </a:p>
          <a:p>
            <a:endParaRPr lang="ru-RU" sz="2800" b="1" dirty="0" smtClean="0">
              <a:solidFill>
                <a:schemeClr val="tx1"/>
              </a:solidFill>
              <a:effectLst/>
              <a:latin typeface="Times New Roman" pitchFamily="18" charset="0"/>
              <a:cs typeface="Times New Roman" pitchFamily="18" charset="0"/>
            </a:endParaRPr>
          </a:p>
          <a:p>
            <a:pPr marL="4763" indent="446088" algn="just">
              <a:buFont typeface="+mj-lt"/>
              <a:buAutoNum type="arabicPeriod"/>
            </a:pPr>
            <a:r>
              <a:rPr lang="ru-RU" sz="2800" dirty="0" smtClean="0">
                <a:effectLst/>
                <a:latin typeface="Times New Roman" pitchFamily="18" charset="0"/>
                <a:cs typeface="Times New Roman" pitchFamily="18" charset="0"/>
              </a:rPr>
              <a:t>Отходы. Их классификация и воздействия на живые организмы.</a:t>
            </a:r>
          </a:p>
          <a:p>
            <a:pPr marL="4763" indent="446088" algn="just">
              <a:buFont typeface="+mj-lt"/>
              <a:buAutoNum type="arabicPeriod"/>
            </a:pPr>
            <a:r>
              <a:rPr lang="ru-RU" sz="2800" dirty="0" smtClean="0">
                <a:latin typeface="Times New Roman" pitchFamily="18" charset="0"/>
                <a:cs typeface="Times New Roman" pitchFamily="18" charset="0"/>
              </a:rPr>
              <a:t>Причины образования отходов,</a:t>
            </a:r>
            <a:r>
              <a:rPr lang="ru-RU" sz="2800" b="1" dirty="0"/>
              <a:t> </a:t>
            </a:r>
            <a:r>
              <a:rPr lang="ru-RU" sz="2800" dirty="0" smtClean="0"/>
              <a:t>сроки </a:t>
            </a:r>
            <a:r>
              <a:rPr lang="ru-RU" sz="2800" dirty="0"/>
              <a:t>сохранения</a:t>
            </a:r>
            <a:r>
              <a:rPr lang="ru-RU" sz="2800" dirty="0" smtClean="0">
                <a:cs typeface="Times New Roman" pitchFamily="18" charset="0"/>
              </a:rPr>
              <a:t> </a:t>
            </a:r>
            <a:r>
              <a:rPr lang="ru-RU" sz="2800" dirty="0" smtClean="0">
                <a:latin typeface="Times New Roman" pitchFamily="18" charset="0"/>
                <a:cs typeface="Times New Roman" pitchFamily="18" charset="0"/>
              </a:rPr>
              <a:t>и способы их утилизации</a:t>
            </a:r>
            <a:r>
              <a:rPr lang="ru-RU" sz="2800" dirty="0" smtClean="0">
                <a:cs typeface="Times New Roman" pitchFamily="18" charset="0"/>
              </a:rPr>
              <a:t>.</a:t>
            </a:r>
            <a:r>
              <a:rPr lang="ru-RU" sz="2800" b="1" dirty="0" smtClean="0">
                <a:cs typeface="Times New Roman" pitchFamily="18" charset="0"/>
              </a:rPr>
              <a:t> </a:t>
            </a:r>
            <a:r>
              <a:rPr lang="ru-RU" sz="2800" dirty="0" smtClean="0"/>
              <a:t>Альтернативное </a:t>
            </a:r>
            <a:r>
              <a:rPr lang="ru-RU" sz="2800" dirty="0"/>
              <a:t>использование отходов.</a:t>
            </a:r>
            <a:endParaRPr lang="ru-RU" sz="2800" dirty="0" smtClean="0">
              <a:effectLst/>
              <a:cs typeface="Times New Roman" pitchFamily="18" charset="0"/>
            </a:endParaRPr>
          </a:p>
          <a:p>
            <a:pPr indent="450850" algn="just">
              <a:buFont typeface="+mj-lt"/>
              <a:buAutoNum type="arabicPeriod"/>
            </a:pPr>
            <a:r>
              <a:rPr lang="ru-RU" sz="2800" dirty="0"/>
              <a:t>Нетрадиционные источники </a:t>
            </a:r>
            <a:r>
              <a:rPr lang="ru-RU" sz="2800" dirty="0" smtClean="0"/>
              <a:t>энергии. Плюсы и минусы</a:t>
            </a:r>
          </a:p>
          <a:p>
            <a:pPr marL="4763" indent="446088" algn="just">
              <a:buFont typeface="+mj-lt"/>
              <a:buAutoNum type="arabicPeriod"/>
            </a:pPr>
            <a:r>
              <a:rPr lang="ru-RU" sz="2800" dirty="0"/>
              <a:t>Вторичные энергетические ресурсы, их </a:t>
            </a:r>
            <a:r>
              <a:rPr lang="ru-RU" sz="2800" dirty="0" smtClean="0"/>
              <a:t>классификация </a:t>
            </a:r>
            <a:r>
              <a:rPr lang="ru-RU" sz="2800" dirty="0"/>
              <a:t>и использование. </a:t>
            </a:r>
            <a:endParaRPr lang="ru-RU" sz="2800" b="1" dirty="0">
              <a:latin typeface="Times New Roman" pitchFamily="18" charset="0"/>
              <a:cs typeface="Times New Roman" pitchFamily="18" charset="0"/>
            </a:endParaRPr>
          </a:p>
          <a:p>
            <a:pPr indent="531813">
              <a:buFont typeface="+mj-lt"/>
              <a:buAutoNum type="arabicPeriod"/>
            </a:pPr>
            <a:r>
              <a:rPr lang="ru-RU" sz="2800" dirty="0"/>
              <a:t>Перспективы </a:t>
            </a:r>
            <a:r>
              <a:rPr lang="ru-RU" sz="2800" dirty="0" smtClean="0"/>
              <a:t>использования</a:t>
            </a:r>
            <a:r>
              <a:rPr lang="ru-RU" sz="2800" dirty="0"/>
              <a:t> неисчерпаемых и вторичных источников энергии в Республике Беларусь</a:t>
            </a:r>
            <a:endParaRPr lang="ru-RU" sz="28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357158" y="428604"/>
            <a:ext cx="3864621" cy="2970927"/>
          </a:xfrm>
          <a:prstGeom prst="rect">
            <a:avLst/>
          </a:prstGeom>
          <a:noFill/>
          <a:ln w="9525">
            <a:noFill/>
            <a:miter lim="800000"/>
            <a:headEnd/>
            <a:tailEnd/>
          </a:ln>
        </p:spPr>
      </p:pic>
      <p:pic>
        <p:nvPicPr>
          <p:cNvPr id="3" name="Рисунок 5" descr="wind-turbine-by-darrieus.jpg"/>
          <p:cNvPicPr>
            <a:picLocks noChangeAspect="1"/>
          </p:cNvPicPr>
          <p:nvPr/>
        </p:nvPicPr>
        <p:blipFill>
          <a:blip r:embed="rId3"/>
          <a:srcRect/>
          <a:stretch>
            <a:fillRect/>
          </a:stretch>
        </p:blipFill>
        <p:spPr bwMode="auto">
          <a:xfrm>
            <a:off x="4286248" y="3786190"/>
            <a:ext cx="4477109" cy="2714644"/>
          </a:xfrm>
          <a:prstGeom prst="rect">
            <a:avLst/>
          </a:prstGeom>
          <a:noFill/>
          <a:ln w="9525">
            <a:noFill/>
            <a:miter lim="800000"/>
            <a:headEnd/>
            <a:tailEnd/>
          </a:ln>
        </p:spPr>
      </p:pic>
      <p:pic>
        <p:nvPicPr>
          <p:cNvPr id="4" name="Рисунок 6" descr="wind-turbines-on-a-highway-signage-to-produce-wind-energy_179.jpg"/>
          <p:cNvPicPr>
            <a:picLocks noChangeAspect="1"/>
          </p:cNvPicPr>
          <p:nvPr/>
        </p:nvPicPr>
        <p:blipFill>
          <a:blip r:embed="rId4"/>
          <a:srcRect t="17046"/>
          <a:stretch>
            <a:fillRect/>
          </a:stretch>
        </p:blipFill>
        <p:spPr bwMode="auto">
          <a:xfrm>
            <a:off x="357158" y="3571876"/>
            <a:ext cx="3860829" cy="2857520"/>
          </a:xfrm>
          <a:prstGeom prst="rect">
            <a:avLst/>
          </a:prstGeom>
          <a:noFill/>
          <a:ln w="9525">
            <a:noFill/>
            <a:miter lim="800000"/>
            <a:headEnd/>
            <a:tailEnd/>
          </a:ln>
        </p:spPr>
      </p:pic>
      <p:sp>
        <p:nvSpPr>
          <p:cNvPr id="5"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pic>
        <p:nvPicPr>
          <p:cNvPr id="3074" name="Picture 2" descr="Другая энергетика &quot; Blog Archive &quot; Типы лопастей ветроустановки"/>
          <p:cNvPicPr>
            <a:picLocks noChangeAspect="1" noChangeArrowheads="1"/>
          </p:cNvPicPr>
          <p:nvPr/>
        </p:nvPicPr>
        <p:blipFill>
          <a:blip r:embed="rId5"/>
          <a:srcRect/>
          <a:stretch>
            <a:fillRect/>
          </a:stretch>
        </p:blipFill>
        <p:spPr bwMode="auto">
          <a:xfrm>
            <a:off x="4357686" y="428604"/>
            <a:ext cx="4286280" cy="3357585"/>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Прямоугольник 2"/>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388" name="Rectangle 4"/>
          <p:cNvSpPr>
            <a:spLocks noGrp="1" noChangeArrowheads="1"/>
          </p:cNvSpPr>
          <p:nvPr>
            <p:ph type="body" sz="half" idx="4294967295"/>
          </p:nvPr>
        </p:nvSpPr>
        <p:spPr>
          <a:xfrm>
            <a:off x="285720" y="357166"/>
            <a:ext cx="8572560" cy="6215106"/>
          </a:xfrm>
        </p:spPr>
        <p:txBody>
          <a:bodyPr>
            <a:noAutofit/>
          </a:bodyPr>
          <a:lstStyle/>
          <a:p>
            <a:pPr marL="0" indent="0" algn="just" eaLnBrk="1" hangingPunct="1">
              <a:spcBef>
                <a:spcPct val="0"/>
              </a:spcBef>
              <a:buFontTx/>
              <a:buNone/>
            </a:pPr>
            <a:r>
              <a:rPr lang="ru-RU" sz="2200" b="1" u="sng" dirty="0" smtClean="0">
                <a:solidFill>
                  <a:srgbClr val="FF0000"/>
                </a:solidFill>
              </a:rPr>
              <a:t>Преимущества</a:t>
            </a:r>
          </a:p>
          <a:p>
            <a:pPr marL="0" indent="0" algn="just" eaLnBrk="1" hangingPunct="1">
              <a:spcBef>
                <a:spcPct val="0"/>
              </a:spcBef>
              <a:buFontTx/>
              <a:buNone/>
            </a:pPr>
            <a:r>
              <a:rPr lang="ru-RU" sz="2200" b="1" dirty="0" smtClean="0"/>
              <a:t>-Низкая себестоимость энергии</a:t>
            </a:r>
          </a:p>
          <a:p>
            <a:pPr marL="0" indent="0" algn="just" eaLnBrk="1" hangingPunct="1">
              <a:spcBef>
                <a:spcPct val="0"/>
              </a:spcBef>
              <a:buFontTx/>
              <a:buNone/>
            </a:pPr>
            <a:r>
              <a:rPr lang="ru-RU" sz="2200" b="1" dirty="0" smtClean="0"/>
              <a:t>-Неисчерпаемость</a:t>
            </a:r>
          </a:p>
          <a:p>
            <a:pPr marL="0" indent="0" algn="just" eaLnBrk="1" hangingPunct="1">
              <a:spcBef>
                <a:spcPct val="0"/>
              </a:spcBef>
              <a:buFontTx/>
              <a:buNone/>
            </a:pPr>
            <a:endParaRPr lang="ru-RU" sz="2200" b="1" dirty="0" smtClean="0"/>
          </a:p>
          <a:p>
            <a:pPr marL="0" indent="0" algn="just" eaLnBrk="1" hangingPunct="1">
              <a:spcBef>
                <a:spcPct val="0"/>
              </a:spcBef>
              <a:buFontTx/>
              <a:buNone/>
            </a:pPr>
            <a:r>
              <a:rPr lang="ru-RU" sz="2200" b="1" u="sng" dirty="0" smtClean="0">
                <a:solidFill>
                  <a:srgbClr val="FF0000"/>
                </a:solidFill>
              </a:rPr>
              <a:t>недостатки</a:t>
            </a:r>
          </a:p>
          <a:p>
            <a:pPr marL="0" indent="0" algn="just" eaLnBrk="1" hangingPunct="1">
              <a:spcBef>
                <a:spcPct val="0"/>
              </a:spcBef>
              <a:buFontTx/>
              <a:buNone/>
            </a:pPr>
            <a:r>
              <a:rPr lang="ru-RU" sz="2200" b="1" dirty="0" smtClean="0"/>
              <a:t>-</a:t>
            </a:r>
            <a:r>
              <a:rPr lang="ru-RU" sz="2200" b="1" i="1" dirty="0" smtClean="0"/>
              <a:t>Малая мощность</a:t>
            </a:r>
          </a:p>
          <a:p>
            <a:pPr marL="0" indent="0" algn="just">
              <a:spcBef>
                <a:spcPct val="0"/>
              </a:spcBef>
              <a:buNone/>
            </a:pPr>
            <a:r>
              <a:rPr lang="ru-RU" sz="2200" b="1" dirty="0" smtClean="0"/>
              <a:t>-Шумность- </a:t>
            </a:r>
            <a:r>
              <a:rPr lang="ru-RU" sz="2200" b="1" u="sng" dirty="0" smtClean="0"/>
              <a:t>95-103</a:t>
            </a:r>
            <a:r>
              <a:rPr lang="ru-RU" sz="2200" b="1" dirty="0" smtClean="0"/>
              <a:t> дБ (на 300 м - 40 дБ)</a:t>
            </a:r>
            <a:r>
              <a:rPr lang="ru-RU" sz="2200" dirty="0" smtClean="0"/>
              <a:t> </a:t>
            </a:r>
            <a:r>
              <a:rPr lang="ru-RU" sz="2200" b="1" dirty="0" smtClean="0"/>
              <a:t>Нормы шума -до </a:t>
            </a:r>
            <a:r>
              <a:rPr lang="ru-RU" sz="2200" b="1" u="sng" dirty="0" smtClean="0"/>
              <a:t>45 дБ  днем</a:t>
            </a:r>
            <a:r>
              <a:rPr lang="ru-RU" sz="2200" b="1" dirty="0" smtClean="0"/>
              <a:t> и до </a:t>
            </a:r>
            <a:r>
              <a:rPr lang="ru-RU" sz="2200" b="1" u="sng" dirty="0" smtClean="0"/>
              <a:t>35 дБ ночью</a:t>
            </a:r>
            <a:r>
              <a:rPr lang="ru-RU" sz="2200" b="1" dirty="0" smtClean="0"/>
              <a:t>.</a:t>
            </a:r>
            <a:r>
              <a:rPr lang="ru-RU" sz="2200" dirty="0" smtClean="0"/>
              <a:t> Источник инфразвукового шума, неблагоприятно действующего на человеческий организм, вызывающего постоянное угнетенное состояние, сильное беспричинное беспокойство и жизненный дискомфорт.</a:t>
            </a:r>
            <a:endParaRPr lang="ru-RU" sz="2200" b="1" dirty="0" smtClean="0"/>
          </a:p>
          <a:p>
            <a:pPr marL="0" indent="0" algn="just" eaLnBrk="1" hangingPunct="1">
              <a:spcBef>
                <a:spcPct val="0"/>
              </a:spcBef>
              <a:buFontTx/>
              <a:buNone/>
            </a:pPr>
            <a:r>
              <a:rPr lang="ru-RU" sz="2200" b="1" dirty="0" smtClean="0"/>
              <a:t>-</a:t>
            </a:r>
            <a:r>
              <a:rPr lang="ru-RU" sz="2200" b="1" i="1" dirty="0" smtClean="0"/>
              <a:t>Занимают значительную площадь</a:t>
            </a:r>
          </a:p>
          <a:p>
            <a:pPr marL="0" indent="0" algn="just" eaLnBrk="1" hangingPunct="1">
              <a:spcBef>
                <a:spcPct val="0"/>
              </a:spcBef>
              <a:buFontTx/>
              <a:buNone/>
            </a:pPr>
            <a:r>
              <a:rPr lang="ru-RU" sz="2200" b="1" dirty="0" smtClean="0"/>
              <a:t>-Для защиты внутри лопастей закладываться алюминиевые проводники. Они - своего рода зеркалами  для  радиосигналов.</a:t>
            </a:r>
          </a:p>
          <a:p>
            <a:pPr marL="0" indent="0" algn="just" eaLnBrk="1" hangingPunct="1">
              <a:spcBef>
                <a:spcPct val="0"/>
              </a:spcBef>
              <a:buFontTx/>
              <a:buNone/>
            </a:pPr>
            <a:r>
              <a:rPr lang="ru-RU" sz="2200" b="1" dirty="0" smtClean="0"/>
              <a:t>-</a:t>
            </a:r>
            <a:r>
              <a:rPr lang="ru-RU" sz="2200" b="1" i="1" dirty="0" smtClean="0"/>
              <a:t>Препятствие для военных радаров. В </a:t>
            </a:r>
            <a:r>
              <a:rPr lang="ru-RU" sz="2200" b="1" dirty="0" smtClean="0"/>
              <a:t>Норвегии учет требований военных приведет к снижению использования  ВЭУ  на  50%.</a:t>
            </a:r>
          </a:p>
          <a:p>
            <a:pPr marL="0" indent="0" algn="just" eaLnBrk="1" hangingPunct="1">
              <a:spcBef>
                <a:spcPct val="0"/>
              </a:spcBef>
              <a:buFontTx/>
              <a:buNone/>
            </a:pPr>
            <a:r>
              <a:rPr lang="ru-RU" sz="2200" dirty="0" smtClean="0"/>
              <a:t>-</a:t>
            </a:r>
            <a:r>
              <a:rPr lang="ru-RU" sz="2200" b="1" i="1" dirty="0" smtClean="0"/>
              <a:t>Эффективны только для местного использования</a:t>
            </a:r>
          </a:p>
        </p:txBody>
      </p:sp>
      <p:sp>
        <p:nvSpPr>
          <p:cNvPr id="4"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16388">
                                            <p:txEl>
                                              <p:pRg st="0" end="0"/>
                                            </p:txEl>
                                          </p:spTgt>
                                        </p:tgtEl>
                                        <p:attrNameLst>
                                          <p:attrName>style.visibility</p:attrName>
                                        </p:attrNameLst>
                                      </p:cBhvr>
                                      <p:to>
                                        <p:strVal val="visible"/>
                                      </p:to>
                                    </p:set>
                                    <p:anim calcmode="lin" valueType="num">
                                      <p:cBhvr>
                                        <p:cTn id="7" dur="500" fill="hold"/>
                                        <p:tgtEl>
                                          <p:spTgt spid="1638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388">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6388">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1638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iterate type="lt">
                                    <p:tmPct val="10000"/>
                                  </p:iterate>
                                  <p:childTnLst>
                                    <p:set>
                                      <p:cBhvr>
                                        <p:cTn id="14" dur="1" fill="hold">
                                          <p:stCondLst>
                                            <p:cond delay="0"/>
                                          </p:stCondLst>
                                        </p:cTn>
                                        <p:tgtEl>
                                          <p:spTgt spid="16388">
                                            <p:txEl>
                                              <p:pRg st="1" end="1"/>
                                            </p:txEl>
                                          </p:spTgt>
                                        </p:tgtEl>
                                        <p:attrNameLst>
                                          <p:attrName>style.visibility</p:attrName>
                                        </p:attrNameLst>
                                      </p:cBhvr>
                                      <p:to>
                                        <p:strVal val="visible"/>
                                      </p:to>
                                    </p:set>
                                    <p:anim calcmode="lin" valueType="num">
                                      <p:cBhvr>
                                        <p:cTn id="15" dur="500" fill="hold"/>
                                        <p:tgtEl>
                                          <p:spTgt spid="16388">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16388">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16388">
                                            <p:txEl>
                                              <p:pRg st="1" end="1"/>
                                            </p:txEl>
                                          </p:spTgt>
                                        </p:tgtEl>
                                        <p:attrNameLst>
                                          <p:attrName>style.rotation</p:attrName>
                                        </p:attrNameLst>
                                      </p:cBhvr>
                                      <p:tavLst>
                                        <p:tav tm="0">
                                          <p:val>
                                            <p:fltVal val="360"/>
                                          </p:val>
                                        </p:tav>
                                        <p:tav tm="100000">
                                          <p:val>
                                            <p:fltVal val="0"/>
                                          </p:val>
                                        </p:tav>
                                      </p:tavLst>
                                    </p:anim>
                                    <p:animEffect transition="in" filter="fade">
                                      <p:cBhvr>
                                        <p:cTn id="18" dur="500"/>
                                        <p:tgtEl>
                                          <p:spTgt spid="1638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iterate type="lt">
                                    <p:tmPct val="10000"/>
                                  </p:iterate>
                                  <p:childTnLst>
                                    <p:set>
                                      <p:cBhvr>
                                        <p:cTn id="22" dur="1" fill="hold">
                                          <p:stCondLst>
                                            <p:cond delay="0"/>
                                          </p:stCondLst>
                                        </p:cTn>
                                        <p:tgtEl>
                                          <p:spTgt spid="16388">
                                            <p:txEl>
                                              <p:pRg st="2" end="2"/>
                                            </p:txEl>
                                          </p:spTgt>
                                        </p:tgtEl>
                                        <p:attrNameLst>
                                          <p:attrName>style.visibility</p:attrName>
                                        </p:attrNameLst>
                                      </p:cBhvr>
                                      <p:to>
                                        <p:strVal val="visible"/>
                                      </p:to>
                                    </p:set>
                                    <p:anim calcmode="lin" valueType="num">
                                      <p:cBhvr>
                                        <p:cTn id="23" dur="500" fill="hold"/>
                                        <p:tgtEl>
                                          <p:spTgt spid="16388">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16388">
                                            <p:txEl>
                                              <p:pRg st="2" end="2"/>
                                            </p:txEl>
                                          </p:spTgt>
                                        </p:tgtEl>
                                        <p:attrNameLst>
                                          <p:attrName>ppt_h</p:attrName>
                                        </p:attrNameLst>
                                      </p:cBhvr>
                                      <p:tavLst>
                                        <p:tav tm="0">
                                          <p:val>
                                            <p:fltVal val="0"/>
                                          </p:val>
                                        </p:tav>
                                        <p:tav tm="100000">
                                          <p:val>
                                            <p:strVal val="#ppt_h"/>
                                          </p:val>
                                        </p:tav>
                                      </p:tavLst>
                                    </p:anim>
                                    <p:anim calcmode="lin" valueType="num">
                                      <p:cBhvr>
                                        <p:cTn id="25" dur="500" fill="hold"/>
                                        <p:tgtEl>
                                          <p:spTgt spid="16388">
                                            <p:txEl>
                                              <p:pRg st="2" end="2"/>
                                            </p:txEl>
                                          </p:spTgt>
                                        </p:tgtEl>
                                        <p:attrNameLst>
                                          <p:attrName>style.rotation</p:attrName>
                                        </p:attrNameLst>
                                      </p:cBhvr>
                                      <p:tavLst>
                                        <p:tav tm="0">
                                          <p:val>
                                            <p:fltVal val="360"/>
                                          </p:val>
                                        </p:tav>
                                        <p:tav tm="100000">
                                          <p:val>
                                            <p:fltVal val="0"/>
                                          </p:val>
                                        </p:tav>
                                      </p:tavLst>
                                    </p:anim>
                                    <p:animEffect transition="in" filter="fade">
                                      <p:cBhvr>
                                        <p:cTn id="26" dur="500"/>
                                        <p:tgtEl>
                                          <p:spTgt spid="1638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iterate type="lt">
                                    <p:tmPct val="10000"/>
                                  </p:iterate>
                                  <p:childTnLst>
                                    <p:set>
                                      <p:cBhvr>
                                        <p:cTn id="30" dur="1" fill="hold">
                                          <p:stCondLst>
                                            <p:cond delay="0"/>
                                          </p:stCondLst>
                                        </p:cTn>
                                        <p:tgtEl>
                                          <p:spTgt spid="16388">
                                            <p:txEl>
                                              <p:pRg st="4" end="4"/>
                                            </p:txEl>
                                          </p:spTgt>
                                        </p:tgtEl>
                                        <p:attrNameLst>
                                          <p:attrName>style.visibility</p:attrName>
                                        </p:attrNameLst>
                                      </p:cBhvr>
                                      <p:to>
                                        <p:strVal val="visible"/>
                                      </p:to>
                                    </p:set>
                                    <p:anim calcmode="lin" valueType="num">
                                      <p:cBhvr>
                                        <p:cTn id="31" dur="500" fill="hold"/>
                                        <p:tgtEl>
                                          <p:spTgt spid="16388">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6388">
                                            <p:txEl>
                                              <p:pRg st="4" end="4"/>
                                            </p:txEl>
                                          </p:spTgt>
                                        </p:tgtEl>
                                        <p:attrNameLst>
                                          <p:attrName>ppt_h</p:attrName>
                                        </p:attrNameLst>
                                      </p:cBhvr>
                                      <p:tavLst>
                                        <p:tav tm="0">
                                          <p:val>
                                            <p:fltVal val="0"/>
                                          </p:val>
                                        </p:tav>
                                        <p:tav tm="100000">
                                          <p:val>
                                            <p:strVal val="#ppt_h"/>
                                          </p:val>
                                        </p:tav>
                                      </p:tavLst>
                                    </p:anim>
                                    <p:anim calcmode="lin" valueType="num">
                                      <p:cBhvr>
                                        <p:cTn id="33" dur="500" fill="hold"/>
                                        <p:tgtEl>
                                          <p:spTgt spid="16388">
                                            <p:txEl>
                                              <p:pRg st="4" end="4"/>
                                            </p:txEl>
                                          </p:spTgt>
                                        </p:tgtEl>
                                        <p:attrNameLst>
                                          <p:attrName>style.rotation</p:attrName>
                                        </p:attrNameLst>
                                      </p:cBhvr>
                                      <p:tavLst>
                                        <p:tav tm="0">
                                          <p:val>
                                            <p:fltVal val="360"/>
                                          </p:val>
                                        </p:tav>
                                        <p:tav tm="100000">
                                          <p:val>
                                            <p:fltVal val="0"/>
                                          </p:val>
                                        </p:tav>
                                      </p:tavLst>
                                    </p:anim>
                                    <p:animEffect transition="in" filter="fade">
                                      <p:cBhvr>
                                        <p:cTn id="34" dur="500"/>
                                        <p:tgtEl>
                                          <p:spTgt spid="1638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grpId="0" nodeType="clickEffect">
                                  <p:stCondLst>
                                    <p:cond delay="0"/>
                                  </p:stCondLst>
                                  <p:iterate type="lt">
                                    <p:tmPct val="10000"/>
                                  </p:iterate>
                                  <p:childTnLst>
                                    <p:set>
                                      <p:cBhvr>
                                        <p:cTn id="38" dur="1" fill="hold">
                                          <p:stCondLst>
                                            <p:cond delay="0"/>
                                          </p:stCondLst>
                                        </p:cTn>
                                        <p:tgtEl>
                                          <p:spTgt spid="16388">
                                            <p:txEl>
                                              <p:pRg st="5" end="5"/>
                                            </p:txEl>
                                          </p:spTgt>
                                        </p:tgtEl>
                                        <p:attrNameLst>
                                          <p:attrName>style.visibility</p:attrName>
                                        </p:attrNameLst>
                                      </p:cBhvr>
                                      <p:to>
                                        <p:strVal val="visible"/>
                                      </p:to>
                                    </p:set>
                                    <p:anim calcmode="lin" valueType="num">
                                      <p:cBhvr>
                                        <p:cTn id="39" dur="500" fill="hold"/>
                                        <p:tgtEl>
                                          <p:spTgt spid="16388">
                                            <p:txEl>
                                              <p:pRg st="5" end="5"/>
                                            </p:txEl>
                                          </p:spTgt>
                                        </p:tgtEl>
                                        <p:attrNameLst>
                                          <p:attrName>ppt_w</p:attrName>
                                        </p:attrNameLst>
                                      </p:cBhvr>
                                      <p:tavLst>
                                        <p:tav tm="0">
                                          <p:val>
                                            <p:fltVal val="0"/>
                                          </p:val>
                                        </p:tav>
                                        <p:tav tm="100000">
                                          <p:val>
                                            <p:strVal val="#ppt_w"/>
                                          </p:val>
                                        </p:tav>
                                      </p:tavLst>
                                    </p:anim>
                                    <p:anim calcmode="lin" valueType="num">
                                      <p:cBhvr>
                                        <p:cTn id="40" dur="500" fill="hold"/>
                                        <p:tgtEl>
                                          <p:spTgt spid="16388">
                                            <p:txEl>
                                              <p:pRg st="5" end="5"/>
                                            </p:txEl>
                                          </p:spTgt>
                                        </p:tgtEl>
                                        <p:attrNameLst>
                                          <p:attrName>ppt_h</p:attrName>
                                        </p:attrNameLst>
                                      </p:cBhvr>
                                      <p:tavLst>
                                        <p:tav tm="0">
                                          <p:val>
                                            <p:fltVal val="0"/>
                                          </p:val>
                                        </p:tav>
                                        <p:tav tm="100000">
                                          <p:val>
                                            <p:strVal val="#ppt_h"/>
                                          </p:val>
                                        </p:tav>
                                      </p:tavLst>
                                    </p:anim>
                                    <p:anim calcmode="lin" valueType="num">
                                      <p:cBhvr>
                                        <p:cTn id="41" dur="500" fill="hold"/>
                                        <p:tgtEl>
                                          <p:spTgt spid="16388">
                                            <p:txEl>
                                              <p:pRg st="5" end="5"/>
                                            </p:txEl>
                                          </p:spTgt>
                                        </p:tgtEl>
                                        <p:attrNameLst>
                                          <p:attrName>style.rotation</p:attrName>
                                        </p:attrNameLst>
                                      </p:cBhvr>
                                      <p:tavLst>
                                        <p:tav tm="0">
                                          <p:val>
                                            <p:fltVal val="360"/>
                                          </p:val>
                                        </p:tav>
                                        <p:tav tm="100000">
                                          <p:val>
                                            <p:fltVal val="0"/>
                                          </p:val>
                                        </p:tav>
                                      </p:tavLst>
                                    </p:anim>
                                    <p:animEffect transition="in" filter="fade">
                                      <p:cBhvr>
                                        <p:cTn id="42" dur="500"/>
                                        <p:tgtEl>
                                          <p:spTgt spid="1638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grpId="0" nodeType="clickEffect">
                                  <p:stCondLst>
                                    <p:cond delay="0"/>
                                  </p:stCondLst>
                                  <p:iterate type="lt">
                                    <p:tmPct val="10000"/>
                                  </p:iterate>
                                  <p:childTnLst>
                                    <p:set>
                                      <p:cBhvr>
                                        <p:cTn id="46" dur="1" fill="hold">
                                          <p:stCondLst>
                                            <p:cond delay="0"/>
                                          </p:stCondLst>
                                        </p:cTn>
                                        <p:tgtEl>
                                          <p:spTgt spid="16388">
                                            <p:txEl>
                                              <p:pRg st="6" end="6"/>
                                            </p:txEl>
                                          </p:spTgt>
                                        </p:tgtEl>
                                        <p:attrNameLst>
                                          <p:attrName>style.visibility</p:attrName>
                                        </p:attrNameLst>
                                      </p:cBhvr>
                                      <p:to>
                                        <p:strVal val="visible"/>
                                      </p:to>
                                    </p:set>
                                    <p:anim calcmode="lin" valueType="num">
                                      <p:cBhvr>
                                        <p:cTn id="47" dur="500" fill="hold"/>
                                        <p:tgtEl>
                                          <p:spTgt spid="16388">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16388">
                                            <p:txEl>
                                              <p:pRg st="6" end="6"/>
                                            </p:txEl>
                                          </p:spTgt>
                                        </p:tgtEl>
                                        <p:attrNameLst>
                                          <p:attrName>ppt_h</p:attrName>
                                        </p:attrNameLst>
                                      </p:cBhvr>
                                      <p:tavLst>
                                        <p:tav tm="0">
                                          <p:val>
                                            <p:fltVal val="0"/>
                                          </p:val>
                                        </p:tav>
                                        <p:tav tm="100000">
                                          <p:val>
                                            <p:strVal val="#ppt_h"/>
                                          </p:val>
                                        </p:tav>
                                      </p:tavLst>
                                    </p:anim>
                                    <p:anim calcmode="lin" valueType="num">
                                      <p:cBhvr>
                                        <p:cTn id="49" dur="500" fill="hold"/>
                                        <p:tgtEl>
                                          <p:spTgt spid="16388">
                                            <p:txEl>
                                              <p:pRg st="6" end="6"/>
                                            </p:txEl>
                                          </p:spTgt>
                                        </p:tgtEl>
                                        <p:attrNameLst>
                                          <p:attrName>style.rotation</p:attrName>
                                        </p:attrNameLst>
                                      </p:cBhvr>
                                      <p:tavLst>
                                        <p:tav tm="0">
                                          <p:val>
                                            <p:fltVal val="360"/>
                                          </p:val>
                                        </p:tav>
                                        <p:tav tm="100000">
                                          <p:val>
                                            <p:fltVal val="0"/>
                                          </p:val>
                                        </p:tav>
                                      </p:tavLst>
                                    </p:anim>
                                    <p:animEffect transition="in" filter="fade">
                                      <p:cBhvr>
                                        <p:cTn id="50" dur="500"/>
                                        <p:tgtEl>
                                          <p:spTgt spid="16388">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9" presetClass="entr" presetSubtype="0" decel="100000" fill="hold" grpId="0" nodeType="clickEffect">
                                  <p:stCondLst>
                                    <p:cond delay="0"/>
                                  </p:stCondLst>
                                  <p:iterate type="lt">
                                    <p:tmPct val="10000"/>
                                  </p:iterate>
                                  <p:childTnLst>
                                    <p:set>
                                      <p:cBhvr>
                                        <p:cTn id="54" dur="1" fill="hold">
                                          <p:stCondLst>
                                            <p:cond delay="0"/>
                                          </p:stCondLst>
                                        </p:cTn>
                                        <p:tgtEl>
                                          <p:spTgt spid="16388">
                                            <p:txEl>
                                              <p:pRg st="7" end="7"/>
                                            </p:txEl>
                                          </p:spTgt>
                                        </p:tgtEl>
                                        <p:attrNameLst>
                                          <p:attrName>style.visibility</p:attrName>
                                        </p:attrNameLst>
                                      </p:cBhvr>
                                      <p:to>
                                        <p:strVal val="visible"/>
                                      </p:to>
                                    </p:set>
                                    <p:anim calcmode="lin" valueType="num">
                                      <p:cBhvr>
                                        <p:cTn id="55" dur="500" fill="hold"/>
                                        <p:tgtEl>
                                          <p:spTgt spid="16388">
                                            <p:txEl>
                                              <p:pRg st="7" end="7"/>
                                            </p:txEl>
                                          </p:spTgt>
                                        </p:tgtEl>
                                        <p:attrNameLst>
                                          <p:attrName>ppt_w</p:attrName>
                                        </p:attrNameLst>
                                      </p:cBhvr>
                                      <p:tavLst>
                                        <p:tav tm="0">
                                          <p:val>
                                            <p:fltVal val="0"/>
                                          </p:val>
                                        </p:tav>
                                        <p:tav tm="100000">
                                          <p:val>
                                            <p:strVal val="#ppt_w"/>
                                          </p:val>
                                        </p:tav>
                                      </p:tavLst>
                                    </p:anim>
                                    <p:anim calcmode="lin" valueType="num">
                                      <p:cBhvr>
                                        <p:cTn id="56" dur="500" fill="hold"/>
                                        <p:tgtEl>
                                          <p:spTgt spid="16388">
                                            <p:txEl>
                                              <p:pRg st="7" end="7"/>
                                            </p:txEl>
                                          </p:spTgt>
                                        </p:tgtEl>
                                        <p:attrNameLst>
                                          <p:attrName>ppt_h</p:attrName>
                                        </p:attrNameLst>
                                      </p:cBhvr>
                                      <p:tavLst>
                                        <p:tav tm="0">
                                          <p:val>
                                            <p:fltVal val="0"/>
                                          </p:val>
                                        </p:tav>
                                        <p:tav tm="100000">
                                          <p:val>
                                            <p:strVal val="#ppt_h"/>
                                          </p:val>
                                        </p:tav>
                                      </p:tavLst>
                                    </p:anim>
                                    <p:anim calcmode="lin" valueType="num">
                                      <p:cBhvr>
                                        <p:cTn id="57" dur="500" fill="hold"/>
                                        <p:tgtEl>
                                          <p:spTgt spid="16388">
                                            <p:txEl>
                                              <p:pRg st="7" end="7"/>
                                            </p:txEl>
                                          </p:spTgt>
                                        </p:tgtEl>
                                        <p:attrNameLst>
                                          <p:attrName>style.rotation</p:attrName>
                                        </p:attrNameLst>
                                      </p:cBhvr>
                                      <p:tavLst>
                                        <p:tav tm="0">
                                          <p:val>
                                            <p:fltVal val="360"/>
                                          </p:val>
                                        </p:tav>
                                        <p:tav tm="100000">
                                          <p:val>
                                            <p:fltVal val="0"/>
                                          </p:val>
                                        </p:tav>
                                      </p:tavLst>
                                    </p:anim>
                                    <p:animEffect transition="in" filter="fade">
                                      <p:cBhvr>
                                        <p:cTn id="58" dur="500"/>
                                        <p:tgtEl>
                                          <p:spTgt spid="16388">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iterate type="lt">
                                    <p:tmPct val="10000"/>
                                  </p:iterate>
                                  <p:childTnLst>
                                    <p:set>
                                      <p:cBhvr>
                                        <p:cTn id="62" dur="1" fill="hold">
                                          <p:stCondLst>
                                            <p:cond delay="0"/>
                                          </p:stCondLst>
                                        </p:cTn>
                                        <p:tgtEl>
                                          <p:spTgt spid="16388">
                                            <p:txEl>
                                              <p:pRg st="8" end="8"/>
                                            </p:txEl>
                                          </p:spTgt>
                                        </p:tgtEl>
                                        <p:attrNameLst>
                                          <p:attrName>style.visibility</p:attrName>
                                        </p:attrNameLst>
                                      </p:cBhvr>
                                      <p:to>
                                        <p:strVal val="visible"/>
                                      </p:to>
                                    </p:set>
                                    <p:anim calcmode="lin" valueType="num">
                                      <p:cBhvr>
                                        <p:cTn id="63" dur="500" fill="hold"/>
                                        <p:tgtEl>
                                          <p:spTgt spid="16388">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16388">
                                            <p:txEl>
                                              <p:pRg st="8" end="8"/>
                                            </p:txEl>
                                          </p:spTgt>
                                        </p:tgtEl>
                                        <p:attrNameLst>
                                          <p:attrName>ppt_h</p:attrName>
                                        </p:attrNameLst>
                                      </p:cBhvr>
                                      <p:tavLst>
                                        <p:tav tm="0">
                                          <p:val>
                                            <p:fltVal val="0"/>
                                          </p:val>
                                        </p:tav>
                                        <p:tav tm="100000">
                                          <p:val>
                                            <p:strVal val="#ppt_h"/>
                                          </p:val>
                                        </p:tav>
                                      </p:tavLst>
                                    </p:anim>
                                    <p:anim calcmode="lin" valueType="num">
                                      <p:cBhvr>
                                        <p:cTn id="65" dur="500" fill="hold"/>
                                        <p:tgtEl>
                                          <p:spTgt spid="16388">
                                            <p:txEl>
                                              <p:pRg st="8" end="8"/>
                                            </p:txEl>
                                          </p:spTgt>
                                        </p:tgtEl>
                                        <p:attrNameLst>
                                          <p:attrName>style.rotation</p:attrName>
                                        </p:attrNameLst>
                                      </p:cBhvr>
                                      <p:tavLst>
                                        <p:tav tm="0">
                                          <p:val>
                                            <p:fltVal val="360"/>
                                          </p:val>
                                        </p:tav>
                                        <p:tav tm="100000">
                                          <p:val>
                                            <p:fltVal val="0"/>
                                          </p:val>
                                        </p:tav>
                                      </p:tavLst>
                                    </p:anim>
                                    <p:animEffect transition="in" filter="fade">
                                      <p:cBhvr>
                                        <p:cTn id="66" dur="500"/>
                                        <p:tgtEl>
                                          <p:spTgt spid="16388">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9" presetClass="entr" presetSubtype="0" decel="100000" fill="hold" grpId="0" nodeType="clickEffect">
                                  <p:stCondLst>
                                    <p:cond delay="0"/>
                                  </p:stCondLst>
                                  <p:iterate type="lt">
                                    <p:tmPct val="10000"/>
                                  </p:iterate>
                                  <p:childTnLst>
                                    <p:set>
                                      <p:cBhvr>
                                        <p:cTn id="70" dur="1" fill="hold">
                                          <p:stCondLst>
                                            <p:cond delay="0"/>
                                          </p:stCondLst>
                                        </p:cTn>
                                        <p:tgtEl>
                                          <p:spTgt spid="16388">
                                            <p:txEl>
                                              <p:pRg st="9" end="9"/>
                                            </p:txEl>
                                          </p:spTgt>
                                        </p:tgtEl>
                                        <p:attrNameLst>
                                          <p:attrName>style.visibility</p:attrName>
                                        </p:attrNameLst>
                                      </p:cBhvr>
                                      <p:to>
                                        <p:strVal val="visible"/>
                                      </p:to>
                                    </p:set>
                                    <p:anim calcmode="lin" valueType="num">
                                      <p:cBhvr>
                                        <p:cTn id="71" dur="500" fill="hold"/>
                                        <p:tgtEl>
                                          <p:spTgt spid="16388">
                                            <p:txEl>
                                              <p:pRg st="9" end="9"/>
                                            </p:txEl>
                                          </p:spTgt>
                                        </p:tgtEl>
                                        <p:attrNameLst>
                                          <p:attrName>ppt_w</p:attrName>
                                        </p:attrNameLst>
                                      </p:cBhvr>
                                      <p:tavLst>
                                        <p:tav tm="0">
                                          <p:val>
                                            <p:fltVal val="0"/>
                                          </p:val>
                                        </p:tav>
                                        <p:tav tm="100000">
                                          <p:val>
                                            <p:strVal val="#ppt_w"/>
                                          </p:val>
                                        </p:tav>
                                      </p:tavLst>
                                    </p:anim>
                                    <p:anim calcmode="lin" valueType="num">
                                      <p:cBhvr>
                                        <p:cTn id="72" dur="500" fill="hold"/>
                                        <p:tgtEl>
                                          <p:spTgt spid="16388">
                                            <p:txEl>
                                              <p:pRg st="9" end="9"/>
                                            </p:txEl>
                                          </p:spTgt>
                                        </p:tgtEl>
                                        <p:attrNameLst>
                                          <p:attrName>ppt_h</p:attrName>
                                        </p:attrNameLst>
                                      </p:cBhvr>
                                      <p:tavLst>
                                        <p:tav tm="0">
                                          <p:val>
                                            <p:fltVal val="0"/>
                                          </p:val>
                                        </p:tav>
                                        <p:tav tm="100000">
                                          <p:val>
                                            <p:strVal val="#ppt_h"/>
                                          </p:val>
                                        </p:tav>
                                      </p:tavLst>
                                    </p:anim>
                                    <p:anim calcmode="lin" valueType="num">
                                      <p:cBhvr>
                                        <p:cTn id="73" dur="500" fill="hold"/>
                                        <p:tgtEl>
                                          <p:spTgt spid="16388">
                                            <p:txEl>
                                              <p:pRg st="9" end="9"/>
                                            </p:txEl>
                                          </p:spTgt>
                                        </p:tgtEl>
                                        <p:attrNameLst>
                                          <p:attrName>style.rotation</p:attrName>
                                        </p:attrNameLst>
                                      </p:cBhvr>
                                      <p:tavLst>
                                        <p:tav tm="0">
                                          <p:val>
                                            <p:fltVal val="360"/>
                                          </p:val>
                                        </p:tav>
                                        <p:tav tm="100000">
                                          <p:val>
                                            <p:fltVal val="0"/>
                                          </p:val>
                                        </p:tav>
                                      </p:tavLst>
                                    </p:anim>
                                    <p:animEffect transition="in" filter="fade">
                                      <p:cBhvr>
                                        <p:cTn id="74" dur="500"/>
                                        <p:tgtEl>
                                          <p:spTgt spid="16388">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entr" presetSubtype="0" decel="100000" fill="hold" grpId="0" nodeType="clickEffect">
                                  <p:stCondLst>
                                    <p:cond delay="0"/>
                                  </p:stCondLst>
                                  <p:iterate type="lt">
                                    <p:tmPct val="10000"/>
                                  </p:iterate>
                                  <p:childTnLst>
                                    <p:set>
                                      <p:cBhvr>
                                        <p:cTn id="78" dur="1" fill="hold">
                                          <p:stCondLst>
                                            <p:cond delay="0"/>
                                          </p:stCondLst>
                                        </p:cTn>
                                        <p:tgtEl>
                                          <p:spTgt spid="16388">
                                            <p:txEl>
                                              <p:pRg st="10" end="10"/>
                                            </p:txEl>
                                          </p:spTgt>
                                        </p:tgtEl>
                                        <p:attrNameLst>
                                          <p:attrName>style.visibility</p:attrName>
                                        </p:attrNameLst>
                                      </p:cBhvr>
                                      <p:to>
                                        <p:strVal val="visible"/>
                                      </p:to>
                                    </p:set>
                                    <p:anim calcmode="lin" valueType="num">
                                      <p:cBhvr>
                                        <p:cTn id="79" dur="500" fill="hold"/>
                                        <p:tgtEl>
                                          <p:spTgt spid="16388">
                                            <p:txEl>
                                              <p:pRg st="10" end="10"/>
                                            </p:txEl>
                                          </p:spTgt>
                                        </p:tgtEl>
                                        <p:attrNameLst>
                                          <p:attrName>ppt_w</p:attrName>
                                        </p:attrNameLst>
                                      </p:cBhvr>
                                      <p:tavLst>
                                        <p:tav tm="0">
                                          <p:val>
                                            <p:fltVal val="0"/>
                                          </p:val>
                                        </p:tav>
                                        <p:tav tm="100000">
                                          <p:val>
                                            <p:strVal val="#ppt_w"/>
                                          </p:val>
                                        </p:tav>
                                      </p:tavLst>
                                    </p:anim>
                                    <p:anim calcmode="lin" valueType="num">
                                      <p:cBhvr>
                                        <p:cTn id="80" dur="500" fill="hold"/>
                                        <p:tgtEl>
                                          <p:spTgt spid="16388">
                                            <p:txEl>
                                              <p:pRg st="10" end="10"/>
                                            </p:txEl>
                                          </p:spTgt>
                                        </p:tgtEl>
                                        <p:attrNameLst>
                                          <p:attrName>ppt_h</p:attrName>
                                        </p:attrNameLst>
                                      </p:cBhvr>
                                      <p:tavLst>
                                        <p:tav tm="0">
                                          <p:val>
                                            <p:fltVal val="0"/>
                                          </p:val>
                                        </p:tav>
                                        <p:tav tm="100000">
                                          <p:val>
                                            <p:strVal val="#ppt_h"/>
                                          </p:val>
                                        </p:tav>
                                      </p:tavLst>
                                    </p:anim>
                                    <p:anim calcmode="lin" valueType="num">
                                      <p:cBhvr>
                                        <p:cTn id="81" dur="500" fill="hold"/>
                                        <p:tgtEl>
                                          <p:spTgt spid="16388">
                                            <p:txEl>
                                              <p:pRg st="10" end="10"/>
                                            </p:txEl>
                                          </p:spTgt>
                                        </p:tgtEl>
                                        <p:attrNameLst>
                                          <p:attrName>style.rotation</p:attrName>
                                        </p:attrNameLst>
                                      </p:cBhvr>
                                      <p:tavLst>
                                        <p:tav tm="0">
                                          <p:val>
                                            <p:fltVal val="360"/>
                                          </p:val>
                                        </p:tav>
                                        <p:tav tm="100000">
                                          <p:val>
                                            <p:fltVal val="0"/>
                                          </p:val>
                                        </p:tav>
                                      </p:tavLst>
                                    </p:anim>
                                    <p:animEffect transition="in" filter="fade">
                                      <p:cBhvr>
                                        <p:cTn id="82" dur="500"/>
                                        <p:tgtEl>
                                          <p:spTgt spid="1638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45"/>
          <p:cNvGraphicFramePr>
            <a:graphicFrameLocks/>
          </p:cNvGraphicFramePr>
          <p:nvPr/>
        </p:nvGraphicFramePr>
        <p:xfrm>
          <a:off x="214282" y="214291"/>
          <a:ext cx="8715436" cy="6472191"/>
        </p:xfrm>
        <a:graphic>
          <a:graphicData uri="http://schemas.openxmlformats.org/drawingml/2006/table">
            <a:tbl>
              <a:tblPr/>
              <a:tblGrid>
                <a:gridCol w="3540646"/>
                <a:gridCol w="5174790"/>
              </a:tblGrid>
              <a:tr h="12287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Государство</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Суммарные действующие мощности ВЭС (2000 г.), МВт</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Единичная мощность от 20 кВт до 3–4 МВт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США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1654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Германия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1132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Дания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637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Индия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576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Нидерланды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219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Испания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133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Швеция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69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Китай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44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Италия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33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Другие</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370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Всего</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4867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802911">
                <a:tc grid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rPr>
                        <a:t>ВЭС всего мира произвели энергии </a:t>
                      </a:r>
                      <a:r>
                        <a:rPr kumimoji="0" lang="ru-RU" sz="2000" b="1" i="0" u="sng" strike="noStrike" cap="none" normalizeH="0" baseline="0" dirty="0" smtClean="0">
                          <a:ln>
                            <a:noFill/>
                          </a:ln>
                          <a:solidFill>
                            <a:schemeClr val="tx1"/>
                          </a:solidFill>
                          <a:effectLst/>
                          <a:latin typeface="+mn-lt"/>
                        </a:rPr>
                        <a:t>1,5 %</a:t>
                      </a:r>
                      <a:r>
                        <a:rPr kumimoji="0" lang="ru-RU" sz="2000" b="1" i="0" u="none" strike="noStrike" cap="none" normalizeH="0" baseline="0" dirty="0" smtClean="0">
                          <a:ln>
                            <a:noFill/>
                          </a:ln>
                          <a:solidFill>
                            <a:schemeClr val="tx1"/>
                          </a:solidFill>
                          <a:effectLst/>
                          <a:latin typeface="+mn-lt"/>
                        </a:rPr>
                        <a:t> от мирового потребления энергии.</a:t>
                      </a:r>
                      <a:endParaRPr kumimoji="0" lang="ru-RU" sz="2000" b="1" i="0" u="none" strike="noStrike" cap="none" normalizeH="0" baseline="0" dirty="0" smtClean="0">
                        <a:ln>
                          <a:noFill/>
                        </a:ln>
                        <a:solidFill>
                          <a:schemeClr val="tx1"/>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ru-RU"/>
                    </a:p>
                  </a:txBody>
                  <a:tcPr/>
                </a:tc>
              </a:tr>
            </a:tbl>
          </a:graphicData>
        </a:graphic>
      </p:graphicFrame>
      <p:sp>
        <p:nvSpPr>
          <p:cNvPr id="3" name="TextBox 1"/>
          <p:cNvSpPr txBox="1">
            <a:spLocks noChangeArrowheads="1"/>
          </p:cNvSpPr>
          <p:nvPr/>
        </p:nvSpPr>
        <p:spPr bwMode="auto">
          <a:xfrm>
            <a:off x="3571868" y="6357958"/>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285720" y="357166"/>
            <a:ext cx="8715405" cy="571504"/>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2800" b="1" i="0" u="none" strike="noStrike" kern="1200" cap="none" spc="0" normalizeH="0" baseline="0" noProof="0" dirty="0" smtClean="0">
                <a:ln>
                  <a:noFill/>
                </a:ln>
                <a:uLnTx/>
                <a:uFillTx/>
                <a:ea typeface="+mj-ea"/>
                <a:cs typeface="+mj-cs"/>
              </a:rPr>
              <a:t>Велосипедный фонарь, работающий от ветра</a:t>
            </a:r>
            <a:endParaRPr kumimoji="0" lang="be-BY" sz="2800" b="1" i="0" u="none" strike="noStrike" kern="1200" cap="none" spc="0" normalizeH="0" baseline="0" noProof="0" dirty="0" smtClean="0">
              <a:ln>
                <a:noFill/>
              </a:ln>
              <a:uLnTx/>
              <a:uFillTx/>
              <a:ea typeface="+mj-ea"/>
              <a:cs typeface="+mj-cs"/>
            </a:endParaRPr>
          </a:p>
        </p:txBody>
      </p:sp>
      <p:pic>
        <p:nvPicPr>
          <p:cNvPr id="3" name="Содержимое 3" descr="pic05.jpg"/>
          <p:cNvPicPr>
            <a:picLocks noChangeAspect="1"/>
          </p:cNvPicPr>
          <p:nvPr/>
        </p:nvPicPr>
        <p:blipFill>
          <a:blip r:embed="rId2"/>
          <a:srcRect/>
          <a:stretch>
            <a:fillRect/>
          </a:stretch>
        </p:blipFill>
        <p:spPr>
          <a:xfrm>
            <a:off x="428596" y="785794"/>
            <a:ext cx="8143932" cy="4041829"/>
          </a:xfrm>
          <a:prstGeom prst="rect">
            <a:avLst/>
          </a:prstGeom>
        </p:spPr>
      </p:pic>
      <p:sp>
        <p:nvSpPr>
          <p:cNvPr id="5" name="Прямоугольник 3"/>
          <p:cNvSpPr>
            <a:spLocks noChangeArrowheads="1"/>
          </p:cNvSpPr>
          <p:nvPr/>
        </p:nvSpPr>
        <p:spPr bwMode="auto">
          <a:xfrm>
            <a:off x="357158" y="5072074"/>
            <a:ext cx="8501122" cy="1292662"/>
          </a:xfrm>
          <a:prstGeom prst="rect">
            <a:avLst/>
          </a:prstGeom>
          <a:noFill/>
          <a:ln w="9525">
            <a:noFill/>
            <a:miter lim="800000"/>
            <a:headEnd/>
            <a:tailEnd/>
          </a:ln>
        </p:spPr>
        <p:txBody>
          <a:bodyPr wrap="square">
            <a:spAutoFit/>
          </a:bodyPr>
          <a:lstStyle/>
          <a:p>
            <a:pPr eaLnBrk="0" hangingPunct="0"/>
            <a:r>
              <a:rPr lang="be-BY" b="1" dirty="0">
                <a:latin typeface="Century Schoolbook" pitchFamily="18" charset="0"/>
                <a:ea typeface="Calibri" pitchFamily="34" charset="0"/>
                <a:cs typeface="Times New Roman" pitchFamily="18" charset="0"/>
              </a:rPr>
              <a:t> </a:t>
            </a:r>
            <a:endParaRPr lang="ru-RU" sz="1200" dirty="0">
              <a:latin typeface="Century Schoolbook" pitchFamily="18" charset="0"/>
              <a:ea typeface="Calibri" pitchFamily="34" charset="0"/>
              <a:cs typeface="Arial" charset="0"/>
            </a:endParaRPr>
          </a:p>
          <a:p>
            <a:pPr eaLnBrk="0" hangingPunct="0"/>
            <a:r>
              <a:rPr lang="be-BY" sz="2000" b="1" dirty="0">
                <a:ea typeface="Calibri" pitchFamily="34" charset="0"/>
                <a:cs typeface="Arial" charset="0"/>
              </a:rPr>
              <a:t>Сила встречного ветра, вращая пропеллер, заряжает литиевую батарею, электроэнергия которой используется для работы LED лампочки. </a:t>
            </a:r>
            <a:endParaRPr lang="ru-RU" sz="2000" b="1" dirty="0">
              <a:cs typeface="Arial" charset="0"/>
            </a:endParaRP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10"/>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357158" y="428604"/>
            <a:ext cx="4278287" cy="461665"/>
          </a:xfrm>
          <a:prstGeom prst="rect">
            <a:avLst/>
          </a:prstGeom>
          <a:solidFill>
            <a:srgbClr val="99FF66"/>
          </a:solidFill>
          <a:ln w="19050">
            <a:solidFill>
              <a:srgbClr val="FF0000"/>
            </a:solidFill>
          </a:ln>
        </p:spPr>
        <p:txBody>
          <a:bodyPr wrap="none">
            <a:spAutoFit/>
          </a:bodyPr>
          <a:lstStyle/>
          <a:p>
            <a:r>
              <a:rPr lang="ru-RU" sz="2400" b="1" dirty="0" smtClean="0"/>
              <a:t>Использование энергии воды</a:t>
            </a:r>
            <a:endParaRPr lang="ru-RU" sz="2400" dirty="0"/>
          </a:p>
        </p:txBody>
      </p:sp>
      <p:sp>
        <p:nvSpPr>
          <p:cNvPr id="3" name="Прямоугольник 2"/>
          <p:cNvSpPr/>
          <p:nvPr/>
        </p:nvSpPr>
        <p:spPr>
          <a:xfrm>
            <a:off x="357158" y="1028343"/>
            <a:ext cx="8286808" cy="2677656"/>
          </a:xfrm>
          <a:prstGeom prst="rect">
            <a:avLst/>
          </a:prstGeom>
        </p:spPr>
        <p:txBody>
          <a:bodyPr wrap="square">
            <a:spAutoFit/>
          </a:bodyPr>
          <a:lstStyle/>
          <a:p>
            <a:pPr indent="447675" algn="just"/>
            <a:r>
              <a:rPr lang="ru-RU" sz="2400" dirty="0" smtClean="0"/>
              <a:t>Вода может обладать как кинетической, так и потенциальной энергией. При падении воды ее потенциальная энергия переходит в кинетическую. Кинетическую энергию движущейся воды используют для приведения в движение лопастей водяной турбины. Эта турбина заставляет вращаться вал электрического генератора, вырабатывающего электрический ток.</a:t>
            </a:r>
            <a:endParaRPr lang="ru-RU" sz="2400" dirty="0"/>
          </a:p>
        </p:txBody>
      </p:sp>
      <p:sp>
        <p:nvSpPr>
          <p:cNvPr id="10" name="Прямоугольник 9"/>
          <p:cNvSpPr/>
          <p:nvPr/>
        </p:nvSpPr>
        <p:spPr>
          <a:xfrm>
            <a:off x="357158" y="3714752"/>
            <a:ext cx="8358246" cy="3046988"/>
          </a:xfrm>
          <a:prstGeom prst="rect">
            <a:avLst/>
          </a:prstGeom>
        </p:spPr>
        <p:txBody>
          <a:bodyPr wrap="square">
            <a:spAutoFit/>
          </a:bodyPr>
          <a:lstStyle/>
          <a:p>
            <a:endParaRPr lang="ru-RU" sz="2400" dirty="0" smtClean="0"/>
          </a:p>
          <a:p>
            <a:r>
              <a:rPr lang="ru-RU" sz="2400" b="1" dirty="0" smtClean="0"/>
              <a:t>Энергию воды грубо можно разделить на три типа по ее виду, в котором она преобразовывается:</a:t>
            </a:r>
          </a:p>
          <a:p>
            <a:endParaRPr lang="ru-RU" sz="2400" dirty="0" smtClean="0"/>
          </a:p>
          <a:p>
            <a:pPr>
              <a:buFont typeface="Wingdings" pitchFamily="2" charset="2"/>
              <a:buChar char="ü"/>
            </a:pPr>
            <a:r>
              <a:rPr lang="ru-RU" sz="2400" b="1" i="1" dirty="0" smtClean="0"/>
              <a:t>Энергия приливов/отливов. </a:t>
            </a:r>
          </a:p>
          <a:p>
            <a:pPr>
              <a:buFont typeface="Wingdings" pitchFamily="2" charset="2"/>
              <a:buChar char="ü"/>
            </a:pPr>
            <a:r>
              <a:rPr lang="ru-RU" sz="2400" b="1" i="1" dirty="0" smtClean="0"/>
              <a:t>Энергия морских течений</a:t>
            </a:r>
          </a:p>
          <a:p>
            <a:pPr>
              <a:buFont typeface="Wingdings" pitchFamily="2" charset="2"/>
              <a:buChar char="ü"/>
            </a:pPr>
            <a:r>
              <a:rPr lang="ru-RU" sz="2400" b="1" i="1" dirty="0" smtClean="0"/>
              <a:t>Гидроэлектростанции. </a:t>
            </a:r>
            <a:r>
              <a:rPr lang="ru-RU" sz="2400" dirty="0" smtClean="0"/>
              <a:t/>
            </a:r>
            <a:br>
              <a:rPr lang="ru-RU" sz="2400" dirty="0" smtClean="0"/>
            </a:br>
            <a:endParaRPr lang="ru-RU" sz="2400" dirty="0"/>
          </a:p>
        </p:txBody>
      </p:sp>
      <p:sp>
        <p:nvSpPr>
          <p:cNvPr id="12"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142852"/>
            <a:ext cx="8572560" cy="6429420"/>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178" name="Rectangle 2"/>
          <p:cNvSpPr>
            <a:spLocks noChangeArrowheads="1"/>
          </p:cNvSpPr>
          <p:nvPr/>
        </p:nvSpPr>
        <p:spPr bwMode="auto">
          <a:xfrm>
            <a:off x="285720" y="142852"/>
            <a:ext cx="8429684" cy="67403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ru-RU" sz="2400" b="1" i="0" u="none" strike="noStrike" cap="none" normalizeH="0" baseline="0" dirty="0" smtClean="0">
                <a:ln>
                  <a:noFill/>
                </a:ln>
                <a:effectLst/>
                <a:ea typeface="Calibri" pitchFamily="34" charset="0"/>
                <a:cs typeface="Arial" pitchFamily="34" charset="0"/>
              </a:rPr>
              <a:t>Энергия приливов/отливов.</a:t>
            </a:r>
          </a:p>
          <a:p>
            <a:pPr lvl="0" algn="just" fontAlgn="base">
              <a:spcBef>
                <a:spcPct val="0"/>
              </a:spcBef>
              <a:spcAft>
                <a:spcPct val="0"/>
              </a:spcAft>
            </a:pPr>
            <a:r>
              <a:rPr kumimoji="0" lang="ru-RU" sz="2400" b="1" i="0" u="none" strike="noStrike" cap="none" normalizeH="0" baseline="0" dirty="0" smtClean="0">
                <a:ln>
                  <a:noFill/>
                </a:ln>
                <a:solidFill>
                  <a:srgbClr val="323232"/>
                </a:solidFill>
                <a:effectLst/>
                <a:ea typeface="Calibri" pitchFamily="34" charset="0"/>
                <a:cs typeface="Arial" pitchFamily="34" charset="0"/>
              </a:rPr>
              <a:t> </a:t>
            </a:r>
            <a:r>
              <a:rPr kumimoji="0" lang="ru-RU" sz="2400" i="0" u="none" strike="noStrike" cap="none" normalizeH="0" baseline="0" dirty="0" smtClean="0">
                <a:ln>
                  <a:noFill/>
                </a:ln>
                <a:effectLst/>
                <a:ea typeface="Calibri" pitchFamily="34" charset="0"/>
                <a:cs typeface="Arial" pitchFamily="34" charset="0"/>
              </a:rPr>
              <a:t>Создаётся под действием гравитации</a:t>
            </a:r>
            <a:r>
              <a:rPr lang="ru-RU" sz="2400" dirty="0" smtClean="0">
                <a:ea typeface="Calibri" pitchFamily="34" charset="0"/>
                <a:cs typeface="Arial" pitchFamily="34" charset="0"/>
              </a:rPr>
              <a:t> Луны, </a:t>
            </a:r>
            <a:r>
              <a:rPr kumimoji="0" lang="ru-RU" sz="2400" b="0" i="0" u="none" strike="noStrike" cap="none" normalizeH="0" baseline="0" dirty="0" smtClean="0">
                <a:ln>
                  <a:noFill/>
                </a:ln>
                <a:effectLst/>
                <a:ea typeface="Calibri" pitchFamily="34" charset="0"/>
                <a:cs typeface="Arial" pitchFamily="34" charset="0"/>
              </a:rPr>
              <a:t>из-за вращения Земли, положение океана относительно Луны изменяется, уменьшая тем самым действие гравитации.</a:t>
            </a:r>
          </a:p>
          <a:p>
            <a:pPr algn="just" fontAlgn="base">
              <a:spcBef>
                <a:spcPct val="0"/>
              </a:spcBef>
              <a:spcAft>
                <a:spcPct val="0"/>
              </a:spcAft>
            </a:pPr>
            <a:r>
              <a:rPr kumimoji="0" lang="ru-RU" sz="2400" b="0" i="0" u="none" strike="noStrike" cap="none" normalizeH="0" baseline="0" dirty="0" smtClean="0">
                <a:ln>
                  <a:noFill/>
                </a:ln>
                <a:effectLst/>
                <a:ea typeface="Calibri" pitchFamily="34" charset="0"/>
                <a:cs typeface="Arial" pitchFamily="34" charset="0"/>
              </a:rPr>
              <a:t>Во время прилива заполняются специальные резервуары, располагающиеся на береговой линии. Резервуары образуются благодаря дамбам, которые</a:t>
            </a:r>
            <a:r>
              <a:rPr lang="ru-RU" sz="2400" dirty="0" smtClean="0"/>
              <a:t> имеются водопропускные отверстия где установлены гидротурбины, которые вращают генератор, мощность от нескольких десятков до нескольких сотен МВт.</a:t>
            </a:r>
            <a:r>
              <a:rPr kumimoji="0" lang="ru-RU" sz="2400" b="0" i="0" u="none" strike="noStrike" cap="none" normalizeH="0" baseline="0" dirty="0" smtClean="0">
                <a:ln>
                  <a:noFill/>
                </a:ln>
                <a:effectLst/>
                <a:ea typeface="Calibri" pitchFamily="34" charset="0"/>
                <a:cs typeface="Arial" pitchFamily="34" charset="0"/>
              </a:rPr>
              <a:t> Во время отлива вода начинает свое обратное движение, которое и используется для вращения турбин и преобразования энергии. Важно, чтобы разница высот во время прилива и отлива была как можно больше. Поэтому приливные электростанции создаются, как правило, в узких местах, где высота приливов достигает хотя бы 10 метров. </a:t>
            </a:r>
            <a:r>
              <a:rPr lang="ru-RU" sz="2400" dirty="0" smtClean="0"/>
              <a:t>Считается целесообразными  ПЭС с приливными колебаниями не менее 4 м.</a:t>
            </a:r>
          </a:p>
          <a:p>
            <a:pPr lvl="0" algn="just" fontAlgn="base">
              <a:spcBef>
                <a:spcPct val="0"/>
              </a:spcBef>
              <a:spcAft>
                <a:spcPct val="0"/>
              </a:spcAft>
            </a:pPr>
            <a:endParaRPr kumimoji="0" lang="ru-RU" sz="2400" b="0" i="0" u="none" strike="noStrike" cap="none" normalizeH="0" baseline="0" dirty="0" smtClean="0">
              <a:ln>
                <a:noFill/>
              </a:ln>
              <a:effectLst/>
              <a:cs typeface="Arial" pitchFamily="34" charset="0"/>
            </a:endParaRPr>
          </a:p>
        </p:txBody>
      </p:sp>
      <p:sp>
        <p:nvSpPr>
          <p:cNvPr id="50179"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smtClean="0">
                <a:ln>
                  <a:noFill/>
                </a:ln>
                <a:solidFill>
                  <a:srgbClr val="323232"/>
                </a:solidFill>
                <a:effectLst/>
                <a:latin typeface="Arial" pitchFamily="34" charset="0"/>
                <a:ea typeface="Calibri" pitchFamily="34" charset="0"/>
                <a:cs typeface="Arial" pitchFamily="34" charset="0"/>
              </a:rPr>
              <a:t/>
            </a:r>
            <a:br>
              <a:rPr kumimoji="0" lang="ru-RU" sz="900" b="0" i="0" u="none" strike="noStrike" cap="none" normalizeH="0" baseline="0" smtClean="0">
                <a:ln>
                  <a:noFill/>
                </a:ln>
                <a:solidFill>
                  <a:srgbClr val="323232"/>
                </a:solidFill>
                <a:effectLst/>
                <a:latin typeface="Arial" pitchFamily="34" charset="0"/>
                <a:ea typeface="Calibri" pitchFamily="34" charset="0"/>
                <a:cs typeface="Arial" pitchFamily="34" charset="0"/>
              </a:rPr>
            </a:br>
            <a:r>
              <a:rPr kumimoji="0" lang="ru-RU" sz="900" b="0" i="0" u="none" strike="noStrike" cap="none" normalizeH="0" baseline="0" smtClean="0">
                <a:ln>
                  <a:noFill/>
                </a:ln>
                <a:solidFill>
                  <a:srgbClr val="323232"/>
                </a:solidFill>
                <a:effectLst/>
                <a:latin typeface="Arial" pitchFamily="34" charset="0"/>
                <a:ea typeface="Calibri" pitchFamily="34" charset="0"/>
                <a:cs typeface="Arial" pitchFamily="34" charset="0"/>
              </a:rPr>
              <a:t/>
            </a:r>
            <a:br>
              <a:rPr kumimoji="0" lang="ru-RU" sz="900" b="0" i="0" u="none" strike="noStrike" cap="none" normalizeH="0" baseline="0" smtClean="0">
                <a:ln>
                  <a:noFill/>
                </a:ln>
                <a:solidFill>
                  <a:srgbClr val="323232"/>
                </a:solidFill>
                <a:effectLst/>
                <a:latin typeface="Arial" pitchFamily="34" charset="0"/>
                <a:ea typeface="Calibri" pitchFamily="34" charset="0"/>
                <a:cs typeface="Arial" pitchFamily="34" charset="0"/>
              </a:rPr>
            </a:b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00034" y="357166"/>
            <a:ext cx="8001056" cy="400110"/>
          </a:xfrm>
          <a:prstGeom prst="rect">
            <a:avLst/>
          </a:prstGeom>
        </p:spPr>
        <p:txBody>
          <a:bodyPr wrap="square">
            <a:spAutoFit/>
          </a:bodyPr>
          <a:lstStyle/>
          <a:p>
            <a:pPr algn="ctr"/>
            <a:r>
              <a:rPr lang="ru-RU" sz="2000" b="1" dirty="0" smtClean="0"/>
              <a:t>Крупнейшая в мире приливная электростанция Ля </a:t>
            </a:r>
            <a:r>
              <a:rPr lang="ru-RU" sz="2000" b="1" dirty="0" err="1" smtClean="0"/>
              <a:t>Ранс</a:t>
            </a:r>
            <a:r>
              <a:rPr lang="ru-RU" sz="2000" b="1" dirty="0" smtClean="0"/>
              <a:t>, Франция</a:t>
            </a:r>
            <a:endParaRPr lang="ru-RU" sz="2000" b="1" dirty="0"/>
          </a:p>
        </p:txBody>
      </p:sp>
      <p:pic>
        <p:nvPicPr>
          <p:cNvPr id="3" name="Picture 6" descr="800px-Rance_tidal_power_plant"/>
          <p:cNvPicPr>
            <a:picLocks noChangeAspect="1" noChangeArrowheads="1"/>
          </p:cNvPicPr>
          <p:nvPr/>
        </p:nvPicPr>
        <p:blipFill>
          <a:blip r:embed="rId2"/>
          <a:srcRect/>
          <a:stretch>
            <a:fillRect/>
          </a:stretch>
        </p:blipFill>
        <p:spPr bwMode="auto">
          <a:xfrm>
            <a:off x="500034" y="785794"/>
            <a:ext cx="4929222" cy="2500330"/>
          </a:xfrm>
          <a:prstGeom prst="rect">
            <a:avLst/>
          </a:prstGeom>
          <a:noFill/>
          <a:ln w="9525">
            <a:noFill/>
            <a:miter lim="800000"/>
            <a:headEnd/>
            <a:tailEnd/>
          </a:ln>
        </p:spPr>
      </p:pic>
      <p:pic>
        <p:nvPicPr>
          <p:cNvPr id="4" name="Picture 6" descr="007"/>
          <p:cNvPicPr>
            <a:picLocks noChangeAspect="1" noChangeArrowheads="1"/>
          </p:cNvPicPr>
          <p:nvPr/>
        </p:nvPicPr>
        <p:blipFill>
          <a:blip r:embed="rId3"/>
          <a:srcRect l="12599"/>
          <a:stretch>
            <a:fillRect/>
          </a:stretch>
        </p:blipFill>
        <p:spPr bwMode="auto">
          <a:xfrm>
            <a:off x="500034" y="3429000"/>
            <a:ext cx="4994275" cy="2857520"/>
          </a:xfrm>
          <a:prstGeom prst="rect">
            <a:avLst/>
          </a:prstGeom>
          <a:noFill/>
          <a:ln w="9525">
            <a:noFill/>
            <a:miter lim="800000"/>
            <a:headEnd/>
            <a:tailEnd/>
          </a:ln>
        </p:spPr>
      </p:pic>
      <p:pic>
        <p:nvPicPr>
          <p:cNvPr id="5" name="Picture 5" descr="12362452973671"/>
          <p:cNvPicPr>
            <a:picLocks noChangeAspect="1" noChangeArrowheads="1"/>
          </p:cNvPicPr>
          <p:nvPr/>
        </p:nvPicPr>
        <p:blipFill>
          <a:blip r:embed="rId4"/>
          <a:srcRect/>
          <a:stretch>
            <a:fillRect/>
          </a:stretch>
        </p:blipFill>
        <p:spPr bwMode="auto">
          <a:xfrm>
            <a:off x="5572132" y="857232"/>
            <a:ext cx="3214710" cy="5429288"/>
          </a:xfrm>
          <a:prstGeom prst="rect">
            <a:avLst/>
          </a:prstGeom>
          <a:noFill/>
          <a:ln w="9525">
            <a:noFill/>
            <a:miter lim="800000"/>
            <a:headEnd/>
            <a:tailEnd/>
          </a:ln>
        </p:spPr>
      </p:pic>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13"/>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Picture 4"/>
          <p:cNvPicPr>
            <a:picLocks noChangeAspect="1" noChangeArrowheads="1"/>
          </p:cNvPicPr>
          <p:nvPr/>
        </p:nvPicPr>
        <p:blipFill>
          <a:blip r:embed="rId2"/>
          <a:srcRect/>
          <a:stretch>
            <a:fillRect/>
          </a:stretch>
        </p:blipFill>
        <p:spPr>
          <a:xfrm>
            <a:off x="357158" y="1214422"/>
            <a:ext cx="8358246" cy="3214710"/>
          </a:xfrm>
          <a:prstGeom prst="rect">
            <a:avLst/>
          </a:prstGeom>
          <a:noFill/>
        </p:spPr>
      </p:pic>
      <p:sp>
        <p:nvSpPr>
          <p:cNvPr id="4" name="Прямоугольник 2"/>
          <p:cNvSpPr>
            <a:spLocks noChangeArrowheads="1"/>
          </p:cNvSpPr>
          <p:nvPr/>
        </p:nvSpPr>
        <p:spPr bwMode="auto">
          <a:xfrm>
            <a:off x="285720" y="357166"/>
            <a:ext cx="8572560" cy="1200329"/>
          </a:xfrm>
          <a:prstGeom prst="rect">
            <a:avLst/>
          </a:prstGeom>
          <a:noFill/>
          <a:ln w="9525">
            <a:noFill/>
            <a:miter lim="800000"/>
            <a:headEnd/>
            <a:tailEnd/>
          </a:ln>
        </p:spPr>
        <p:txBody>
          <a:bodyPr wrap="square">
            <a:spAutoFit/>
          </a:bodyPr>
          <a:lstStyle/>
          <a:p>
            <a:pPr algn="just"/>
            <a:r>
              <a:rPr lang="ru-RU" dirty="0" smtClean="0"/>
              <a:t>Первая </a:t>
            </a:r>
            <a:r>
              <a:rPr lang="ru-RU" dirty="0"/>
              <a:t>в мире ПЭС 1967 г. в устье реки </a:t>
            </a:r>
            <a:r>
              <a:rPr lang="ru-RU" dirty="0" err="1"/>
              <a:t>Ранс</a:t>
            </a:r>
            <a:r>
              <a:rPr lang="ru-RU" dirty="0"/>
              <a:t> впадающей в Ла-Манш, на приливах Н- 13 м. Выходная мощность установки 240 мегаватт - одна из мощных во Франции. </a:t>
            </a:r>
            <a:r>
              <a:rPr lang="ru-RU" dirty="0" smtClean="0"/>
              <a:t>Первая </a:t>
            </a:r>
            <a:r>
              <a:rPr lang="ru-RU" dirty="0"/>
              <a:t>ПЭС в СССР- в 1968 г в Кислой Губе около Мурманска.</a:t>
            </a:r>
          </a:p>
          <a:p>
            <a:endParaRPr lang="ru-RU" dirty="0"/>
          </a:p>
        </p:txBody>
      </p:sp>
      <p:sp>
        <p:nvSpPr>
          <p:cNvPr id="5" name="Прямоугольник 4"/>
          <p:cNvSpPr/>
          <p:nvPr/>
        </p:nvSpPr>
        <p:spPr>
          <a:xfrm>
            <a:off x="285720" y="4429132"/>
            <a:ext cx="4357718" cy="2031325"/>
          </a:xfrm>
          <a:prstGeom prst="rect">
            <a:avLst/>
          </a:prstGeom>
        </p:spPr>
        <p:txBody>
          <a:bodyPr wrap="square">
            <a:spAutoFit/>
          </a:bodyPr>
          <a:lstStyle/>
          <a:p>
            <a:pPr algn="just"/>
            <a:r>
              <a:rPr lang="ru-RU" b="1" dirty="0" smtClean="0"/>
              <a:t>Преимуществами ПЭС является </a:t>
            </a:r>
            <a:r>
              <a:rPr lang="ru-RU" dirty="0" err="1" smtClean="0"/>
              <a:t>экологичность</a:t>
            </a:r>
            <a:r>
              <a:rPr lang="ru-RU" dirty="0" smtClean="0"/>
              <a:t> и низкая себестоимость производства энергии. Не загрязняет атмосферу. Дешёвая и возобновляемая энергия. Сокращает уровень добычи, транспортировки и сжигания органического топлива.</a:t>
            </a:r>
            <a:endParaRPr lang="ru-RU" dirty="0"/>
          </a:p>
        </p:txBody>
      </p:sp>
      <p:sp>
        <p:nvSpPr>
          <p:cNvPr id="6" name="Прямоугольник 5"/>
          <p:cNvSpPr/>
          <p:nvPr/>
        </p:nvSpPr>
        <p:spPr>
          <a:xfrm>
            <a:off x="4714876" y="4429132"/>
            <a:ext cx="4071966" cy="2031325"/>
          </a:xfrm>
          <a:prstGeom prst="rect">
            <a:avLst/>
          </a:prstGeom>
        </p:spPr>
        <p:txBody>
          <a:bodyPr wrap="square">
            <a:spAutoFit/>
          </a:bodyPr>
          <a:lstStyle/>
          <a:p>
            <a:pPr algn="just"/>
            <a:r>
              <a:rPr lang="ru-RU" b="1" dirty="0" smtClean="0"/>
              <a:t>Недостатками ПЭС является </a:t>
            </a:r>
            <a:endParaRPr lang="ru-RU" dirty="0" smtClean="0"/>
          </a:p>
          <a:p>
            <a:pPr algn="just"/>
            <a:r>
              <a:rPr lang="ru-RU" dirty="0" smtClean="0"/>
              <a:t>Они нарушают нормальный обмен соленой и пресной воды и тем самым — условия жизни морской флоры и фауны. Влияют они и на климат, поскольку меняют энергетический потенциал морских вод. </a:t>
            </a:r>
            <a:endParaRPr lang="ru-RU" dirty="0"/>
          </a:p>
        </p:txBody>
      </p:sp>
      <p:cxnSp>
        <p:nvCxnSpPr>
          <p:cNvPr id="8" name="Прямая соединительная линия 7"/>
          <p:cNvCxnSpPr/>
          <p:nvPr/>
        </p:nvCxnSpPr>
        <p:spPr>
          <a:xfrm rot="5400000">
            <a:off x="3607587" y="5393545"/>
            <a:ext cx="2000264"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rot="5400000">
            <a:off x="3643306" y="5500702"/>
            <a:ext cx="20002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rot="5400000">
            <a:off x="5036347" y="5464983"/>
            <a:ext cx="571504" cy="5000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http://energy-source.ru/images/stories/energy/volni.jpg"/>
          <p:cNvPicPr/>
          <p:nvPr/>
        </p:nvPicPr>
        <p:blipFill>
          <a:blip r:embed="rId2"/>
          <a:srcRect/>
          <a:stretch>
            <a:fillRect/>
          </a:stretch>
        </p:blipFill>
        <p:spPr bwMode="auto">
          <a:xfrm>
            <a:off x="357158" y="357166"/>
            <a:ext cx="8429684" cy="6143668"/>
          </a:xfrm>
          <a:prstGeom prst="rect">
            <a:avLst/>
          </a:prstGeom>
          <a:noFill/>
          <a:ln w="9525">
            <a:noFill/>
            <a:miter lim="800000"/>
            <a:headEnd/>
            <a:tailEnd/>
          </a:ln>
        </p:spPr>
      </p:pic>
      <p:sp>
        <p:nvSpPr>
          <p:cNvPr id="2" name="Прямоугольник 1"/>
          <p:cNvSpPr/>
          <p:nvPr/>
        </p:nvSpPr>
        <p:spPr>
          <a:xfrm>
            <a:off x="428596" y="428604"/>
            <a:ext cx="3760901" cy="461665"/>
          </a:xfrm>
          <a:prstGeom prst="rect">
            <a:avLst/>
          </a:prstGeom>
          <a:solidFill>
            <a:srgbClr val="99FF66"/>
          </a:solidFill>
        </p:spPr>
        <p:txBody>
          <a:bodyPr wrap="none">
            <a:spAutoFit/>
          </a:bodyPr>
          <a:lstStyle/>
          <a:p>
            <a:r>
              <a:rPr lang="ru-RU" sz="2400" b="1" i="1" dirty="0" smtClean="0"/>
              <a:t>Энергия морских </a:t>
            </a:r>
            <a:r>
              <a:rPr lang="ru-RU" sz="2400" b="1" i="1" dirty="0" smtClean="0"/>
              <a:t>течений</a:t>
            </a:r>
            <a:endParaRPr lang="ru-RU" sz="2400" b="1" i="1" dirty="0" smtClean="0"/>
          </a:p>
        </p:txBody>
      </p:sp>
      <p:sp>
        <p:nvSpPr>
          <p:cNvPr id="3" name="Прямоугольник 2"/>
          <p:cNvSpPr/>
          <p:nvPr/>
        </p:nvSpPr>
        <p:spPr>
          <a:xfrm>
            <a:off x="357158" y="857232"/>
            <a:ext cx="8429684" cy="2308324"/>
          </a:xfrm>
          <a:prstGeom prst="rect">
            <a:avLst/>
          </a:prstGeom>
        </p:spPr>
        <p:txBody>
          <a:bodyPr wrap="square">
            <a:spAutoFit/>
          </a:bodyPr>
          <a:lstStyle/>
          <a:p>
            <a:pPr algn="just"/>
            <a:r>
              <a:rPr lang="ru-RU" sz="2400" dirty="0" smtClean="0"/>
              <a:t>Неисчерпаемые запасы кинетической энергии морских течений, накопленные в океанах и морях, можно превращать в механическую и электрическую энергию с помощью турбин, погруженных в воду (подобно ветряным мельницам, «погруженным» в атмосферу).</a:t>
            </a:r>
          </a:p>
          <a:p>
            <a:pPr algn="just"/>
            <a:r>
              <a:rPr lang="ru-RU" sz="2400" dirty="0" smtClean="0"/>
              <a:t>Важнейшее и самое известное морское течение – Гольфстрим.</a:t>
            </a:r>
            <a:endParaRPr lang="ru-RU" sz="2400" dirty="0"/>
          </a:p>
        </p:txBody>
      </p:sp>
      <p:sp>
        <p:nvSpPr>
          <p:cNvPr id="5" name="Прямоугольник 4"/>
          <p:cNvSpPr/>
          <p:nvPr/>
        </p:nvSpPr>
        <p:spPr>
          <a:xfrm>
            <a:off x="428596" y="3143248"/>
            <a:ext cx="8215370" cy="1569660"/>
          </a:xfrm>
          <a:prstGeom prst="rect">
            <a:avLst/>
          </a:prstGeom>
        </p:spPr>
        <p:txBody>
          <a:bodyPr wrap="square">
            <a:spAutoFit/>
          </a:bodyPr>
          <a:lstStyle/>
          <a:p>
            <a:pPr algn="just" eaLnBrk="0" hangingPunct="0">
              <a:tabLst>
                <a:tab pos="685800" algn="l"/>
              </a:tabLst>
            </a:pPr>
            <a:r>
              <a:rPr lang="ru-RU" sz="2400" b="1" dirty="0" smtClean="0">
                <a:solidFill>
                  <a:srgbClr val="000000"/>
                </a:solidFill>
                <a:ea typeface="Times New Roman" pitchFamily="18" charset="0"/>
                <a:cs typeface="Arial" charset="0"/>
              </a:rPr>
              <a:t>В США во </a:t>
            </a:r>
            <a:r>
              <a:rPr lang="ru-RU" sz="2400" b="1" dirty="0" err="1" smtClean="0">
                <a:solidFill>
                  <a:srgbClr val="000000"/>
                </a:solidFill>
                <a:ea typeface="Times New Roman" pitchFamily="18" charset="0"/>
                <a:cs typeface="Arial" charset="0"/>
              </a:rPr>
              <a:t>Флоридском</a:t>
            </a:r>
            <a:r>
              <a:rPr lang="ru-RU" sz="2400" b="1" dirty="0" smtClean="0">
                <a:solidFill>
                  <a:srgbClr val="000000"/>
                </a:solidFill>
                <a:ea typeface="Times New Roman" pitchFamily="18" charset="0"/>
                <a:cs typeface="Arial" charset="0"/>
              </a:rPr>
              <a:t> проливе сооружена станция в 136 МВт для использования энергии течения Гольфстрим, которое перемещает 25 млн. куб.м воды в секунду. Станция закрепится якорями на большой глубине.</a:t>
            </a:r>
            <a:endParaRPr lang="ru-RU" sz="2400" b="1" dirty="0">
              <a:solidFill>
                <a:srgbClr val="000000"/>
              </a:solidFill>
              <a:ea typeface="Times New Roman" pitchFamily="18" charset="0"/>
              <a:cs typeface="Arial" charset="0"/>
            </a:endParaRPr>
          </a:p>
        </p:txBody>
      </p:sp>
      <p:sp>
        <p:nvSpPr>
          <p:cNvPr id="6" name="Rectangle 5"/>
          <p:cNvSpPr txBox="1">
            <a:spLocks noChangeArrowheads="1"/>
          </p:cNvSpPr>
          <p:nvPr/>
        </p:nvSpPr>
        <p:spPr>
          <a:xfrm>
            <a:off x="357158" y="4572008"/>
            <a:ext cx="4495800" cy="2000264"/>
          </a:xfrm>
          <a:prstGeom prst="rect">
            <a:avLst/>
          </a:prstGeom>
        </p:spPr>
        <p:txBody>
          <a:bodyPr/>
          <a:lstStyle/>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sng" strike="noStrike" kern="1200" cap="none" spc="0" normalizeH="0" baseline="0" noProof="0" dirty="0" smtClean="0">
                <a:ln>
                  <a:noFill/>
                </a:ln>
                <a:solidFill>
                  <a:srgbClr val="FF0000"/>
                </a:solidFill>
                <a:effectLst/>
                <a:uLnTx/>
                <a:uFillTx/>
                <a:latin typeface="+mn-lt"/>
                <a:ea typeface="+mn-ea"/>
                <a:cs typeface="+mn-cs"/>
              </a:rPr>
              <a:t>Преимущества</a:t>
            </a: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По экономическим показателям океанические станции сопоставимы с речными ГЭС.</a:t>
            </a:r>
            <a:endParaRPr kumimoji="0" lang="ru-RU" sz="2000" b="1" i="0" u="sng" strike="noStrike" kern="1200" cap="none" spc="0" normalizeH="0" baseline="0" noProof="0" dirty="0" smtClean="0">
              <a:ln>
                <a:noFill/>
              </a:ln>
              <a:solidFill>
                <a:schemeClr val="tx1"/>
              </a:solidFill>
              <a:effectLst/>
              <a:uLnTx/>
              <a:uFillTx/>
              <a:latin typeface="+mn-lt"/>
              <a:ea typeface="+mn-ea"/>
              <a:cs typeface="+mn-cs"/>
            </a:endParaRP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Получение энергии из неисчерпаемого источника </a:t>
            </a:r>
          </a:p>
        </p:txBody>
      </p:sp>
      <p:sp>
        <p:nvSpPr>
          <p:cNvPr id="7" name="Rectangle 6"/>
          <p:cNvSpPr txBox="1">
            <a:spLocks noChangeArrowheads="1"/>
          </p:cNvSpPr>
          <p:nvPr/>
        </p:nvSpPr>
        <p:spPr>
          <a:xfrm>
            <a:off x="4857752" y="4572008"/>
            <a:ext cx="3714776" cy="1643074"/>
          </a:xfrm>
          <a:prstGeom prst="rect">
            <a:avLst/>
          </a:prstGeom>
        </p:spPr>
        <p:txBody>
          <a:bodyPr/>
          <a:lstStyle/>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sng" strike="noStrike" kern="1200" cap="none" spc="0" normalizeH="0" baseline="0" noProof="0" dirty="0" smtClean="0">
                <a:ln>
                  <a:noFill/>
                </a:ln>
                <a:solidFill>
                  <a:srgbClr val="FF0000"/>
                </a:solidFill>
                <a:effectLst/>
                <a:uLnTx/>
                <a:uFillTx/>
                <a:latin typeface="+mn-lt"/>
                <a:ea typeface="+mn-ea"/>
                <a:cs typeface="+mn-cs"/>
              </a:rPr>
              <a:t>Недостатки</a:t>
            </a: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Привязаны к природным условиям</a:t>
            </a: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Нарушают </a:t>
            </a:r>
            <a:r>
              <a:rPr kumimoji="0" lang="ru-RU" sz="2000" b="1" i="0" u="none" strike="noStrike" kern="1200" cap="none" spc="0" normalizeH="0" baseline="0" noProof="0" dirty="0" err="1" smtClean="0">
                <a:ln>
                  <a:noFill/>
                </a:ln>
                <a:solidFill>
                  <a:schemeClr val="tx1"/>
                </a:solidFill>
                <a:effectLst/>
                <a:uLnTx/>
                <a:uFillTx/>
                <a:latin typeface="+mn-lt"/>
                <a:ea typeface="+mn-ea"/>
                <a:cs typeface="+mn-cs"/>
              </a:rPr>
              <a:t>водообмен</a:t>
            </a:r>
            <a:endParaRPr kumimoji="0" lang="ru-RU" sz="20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Изменяют скорость вод</a:t>
            </a: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Прямая соединительная линия 8"/>
          <p:cNvCxnSpPr/>
          <p:nvPr/>
        </p:nvCxnSpPr>
        <p:spPr>
          <a:xfrm rot="5400000">
            <a:off x="3858414" y="5572140"/>
            <a:ext cx="1856594" cy="7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dissolv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dissolv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dissolve">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dissolve">
                                      <p:cBhvr>
                                        <p:cTn id="3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285728"/>
            <a:ext cx="8572560" cy="6357982"/>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428596" y="357166"/>
            <a:ext cx="7858180" cy="461665"/>
          </a:xfrm>
          <a:prstGeom prst="rect">
            <a:avLst/>
          </a:prstGeom>
          <a:solidFill>
            <a:srgbClr val="99FF66"/>
          </a:solidFill>
          <a:ln w="19050">
            <a:solidFill>
              <a:srgbClr val="FF0000"/>
            </a:solidFill>
          </a:ln>
        </p:spPr>
        <p:txBody>
          <a:bodyPr wrap="square">
            <a:spAutoFit/>
          </a:bodyPr>
          <a:lstStyle/>
          <a:p>
            <a:pPr algn="ctr"/>
            <a:r>
              <a:rPr lang="ru-RU" sz="2400" b="1" dirty="0" smtClean="0"/>
              <a:t>Использование геотермальных источников</a:t>
            </a:r>
            <a:endParaRPr lang="ru-RU" sz="2400" dirty="0"/>
          </a:p>
        </p:txBody>
      </p:sp>
      <p:sp>
        <p:nvSpPr>
          <p:cNvPr id="3" name="Прямоугольник 2"/>
          <p:cNvSpPr/>
          <p:nvPr/>
        </p:nvSpPr>
        <p:spPr>
          <a:xfrm>
            <a:off x="357158" y="785794"/>
            <a:ext cx="8429684" cy="5847755"/>
          </a:xfrm>
          <a:prstGeom prst="rect">
            <a:avLst/>
          </a:prstGeom>
        </p:spPr>
        <p:txBody>
          <a:bodyPr wrap="square">
            <a:spAutoFit/>
          </a:bodyPr>
          <a:lstStyle/>
          <a:p>
            <a:pPr indent="447675" algn="just"/>
            <a:r>
              <a:rPr lang="ru-RU" sz="2200" dirty="0" smtClean="0"/>
              <a:t>Подразумевается использование тепла земных глубин (глубинных горячих источников). Это тепло можно использовать практически в любом районе, но затраты окупаются только там, где горячие воды приближены к поверхности земной коры. Это районы активной вулканической деятельности и гейзеров, например, Камчатка, Курилы, острова Японского архипелага, Исландия, Новая </a:t>
            </a:r>
            <a:r>
              <a:rPr lang="ru-RU" sz="2200" dirty="0" err="1" smtClean="0"/>
              <a:t>Зеландия.Источники</a:t>
            </a:r>
            <a:r>
              <a:rPr lang="ru-RU" sz="2200" dirty="0" smtClean="0"/>
              <a:t> геотермальной энергии могут быть двух типов. </a:t>
            </a:r>
            <a:r>
              <a:rPr lang="ru-RU" sz="2200" b="1" i="1" dirty="0" smtClean="0"/>
              <a:t>Первый тип</a:t>
            </a:r>
            <a:r>
              <a:rPr lang="ru-RU" sz="2200" dirty="0" smtClean="0"/>
              <a:t> — это подземные бассейны естественных теплоносителей — горячей воды (гидротермальные источники), или пара (</a:t>
            </a:r>
            <a:r>
              <a:rPr lang="ru-RU" sz="2200" dirty="0" err="1" smtClean="0"/>
              <a:t>паротермальные</a:t>
            </a:r>
            <a:r>
              <a:rPr lang="ru-RU" sz="2200" dirty="0" smtClean="0"/>
              <a:t> источники), или пароводяной смеси. По существу, это непосредственно готовые к использованию «подземные котлы», откуда воду или пар можно добыть с помощью обычных буровых скважин. </a:t>
            </a:r>
            <a:r>
              <a:rPr lang="ru-RU" sz="2200" b="1" i="1" dirty="0" smtClean="0"/>
              <a:t>Второй тип </a:t>
            </a:r>
            <a:r>
              <a:rPr lang="ru-RU" sz="2200" dirty="0" smtClean="0"/>
              <a:t>— это тепло горячих горных пород. Это даёт возможность получить пар или перегретую воду для дальнейшего использования в энергетических целях. При погружении вглубь на каждые 100 м температура повышается на 30—40°С.</a:t>
            </a:r>
            <a:r>
              <a:rPr lang="ru-RU" sz="2000" b="1" dirty="0" smtClean="0"/>
              <a:t> Всего в мире насчитывается около 190 </a:t>
            </a:r>
            <a:r>
              <a:rPr lang="ru-RU" sz="2000" b="1" dirty="0" err="1" smtClean="0"/>
              <a:t>ГеоТЭС</a:t>
            </a:r>
            <a:r>
              <a:rPr lang="ru-RU" sz="2000" b="1" dirty="0" smtClean="0"/>
              <a:t>.</a:t>
            </a:r>
            <a:endParaRPr lang="ru-RU" sz="2200" dirty="0"/>
          </a:p>
        </p:txBody>
      </p:sp>
      <p:sp>
        <p:nvSpPr>
          <p:cNvPr id="5"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71472" y="428604"/>
            <a:ext cx="8143932" cy="1569660"/>
          </a:xfrm>
          <a:prstGeom prst="rect">
            <a:avLst/>
          </a:prstGeom>
          <a:solidFill>
            <a:srgbClr val="99FF66"/>
          </a:solidFill>
          <a:ln w="19050">
            <a:solidFill>
              <a:srgbClr val="FF0000"/>
            </a:solidFill>
          </a:ln>
        </p:spPr>
        <p:txBody>
          <a:bodyPr wrap="square">
            <a:spAutoFit/>
          </a:bodyPr>
          <a:lstStyle/>
          <a:p>
            <a:pPr algn="just"/>
            <a:r>
              <a:rPr lang="ru-RU" sz="2400" b="1" dirty="0" smtClean="0"/>
              <a:t>Отходы</a:t>
            </a:r>
            <a:r>
              <a:rPr lang="ru-RU" sz="2400" dirty="0" smtClean="0"/>
              <a:t> — вещества (или смеси веществ), признанные непригодными для дальнейшего использования в рамках имеющихся технологий, или после бытового использования продукции.</a:t>
            </a:r>
            <a:endParaRPr lang="ru-RU" sz="2400" dirty="0"/>
          </a:p>
        </p:txBody>
      </p:sp>
      <p:pic>
        <p:nvPicPr>
          <p:cNvPr id="2050" name="Picture 2" descr="Зворыкинская премия"/>
          <p:cNvPicPr>
            <a:picLocks noChangeAspect="1" noChangeArrowheads="1"/>
          </p:cNvPicPr>
          <p:nvPr/>
        </p:nvPicPr>
        <p:blipFill>
          <a:blip r:embed="rId2"/>
          <a:srcRect/>
          <a:stretch>
            <a:fillRect/>
          </a:stretch>
        </p:blipFill>
        <p:spPr bwMode="auto">
          <a:xfrm>
            <a:off x="357158" y="2071678"/>
            <a:ext cx="4314586" cy="4357718"/>
          </a:xfrm>
          <a:prstGeom prst="rect">
            <a:avLst/>
          </a:prstGeom>
          <a:noFill/>
        </p:spPr>
      </p:pic>
      <p:pic>
        <p:nvPicPr>
          <p:cNvPr id="2052" name="Picture 4" descr="Проблема отходов Константин Калинин"/>
          <p:cNvPicPr>
            <a:picLocks noChangeAspect="1" noChangeArrowheads="1"/>
          </p:cNvPicPr>
          <p:nvPr/>
        </p:nvPicPr>
        <p:blipFill>
          <a:blip r:embed="rId3"/>
          <a:srcRect/>
          <a:stretch>
            <a:fillRect/>
          </a:stretch>
        </p:blipFill>
        <p:spPr bwMode="auto">
          <a:xfrm>
            <a:off x="4714876" y="2071678"/>
            <a:ext cx="4071966" cy="4357718"/>
          </a:xfrm>
          <a:prstGeom prst="rect">
            <a:avLst/>
          </a:prstGeom>
          <a:noFill/>
        </p:spPr>
      </p:pic>
      <p:sp>
        <p:nvSpPr>
          <p:cNvPr id="6"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Тепловые Генераторы Проект Заряд - Страница 2"/>
          <p:cNvPicPr>
            <a:picLocks noChangeAspect="1" noChangeArrowheads="1"/>
          </p:cNvPicPr>
          <p:nvPr/>
        </p:nvPicPr>
        <p:blipFill>
          <a:blip r:embed="rId2"/>
          <a:srcRect/>
          <a:stretch>
            <a:fillRect/>
          </a:stretch>
        </p:blipFill>
        <p:spPr bwMode="auto">
          <a:xfrm>
            <a:off x="428596" y="408972"/>
            <a:ext cx="4000527" cy="2901146"/>
          </a:xfrm>
          <a:prstGeom prst="rect">
            <a:avLst/>
          </a:prstGeom>
          <a:noFill/>
        </p:spPr>
      </p:pic>
      <p:pic>
        <p:nvPicPr>
          <p:cNvPr id="51204" name="Picture 4" descr="Пректирование будущего - Фреско Жак - Скачать бесплатно книгу, Читать онлайн, fb2 txt html, Страница 4 - LikeBook.Ru"/>
          <p:cNvPicPr>
            <a:picLocks noChangeAspect="1" noChangeArrowheads="1"/>
          </p:cNvPicPr>
          <p:nvPr/>
        </p:nvPicPr>
        <p:blipFill>
          <a:blip r:embed="rId3"/>
          <a:srcRect/>
          <a:stretch>
            <a:fillRect/>
          </a:stretch>
        </p:blipFill>
        <p:spPr bwMode="auto">
          <a:xfrm>
            <a:off x="4500562" y="428604"/>
            <a:ext cx="4214842" cy="2928958"/>
          </a:xfrm>
          <a:prstGeom prst="rect">
            <a:avLst/>
          </a:prstGeom>
          <a:noFill/>
        </p:spPr>
      </p:pic>
      <p:pic>
        <p:nvPicPr>
          <p:cNvPr id="51206" name="Picture 6" descr="Данию будет греть сама Земля"/>
          <p:cNvPicPr>
            <a:picLocks noChangeAspect="1" noChangeArrowheads="1"/>
          </p:cNvPicPr>
          <p:nvPr/>
        </p:nvPicPr>
        <p:blipFill>
          <a:blip r:embed="rId4"/>
          <a:srcRect/>
          <a:stretch>
            <a:fillRect/>
          </a:stretch>
        </p:blipFill>
        <p:spPr bwMode="auto">
          <a:xfrm>
            <a:off x="4500562" y="3429000"/>
            <a:ext cx="4276718" cy="2851145"/>
          </a:xfrm>
          <a:prstGeom prst="rect">
            <a:avLst/>
          </a:prstGeom>
          <a:noFill/>
        </p:spPr>
      </p:pic>
      <p:pic>
        <p:nvPicPr>
          <p:cNvPr id="51210" name="Picture 10" descr="http://im2-tub-by.yandex.net/i?id=772bd3686e82a49542e1ffe76d121c08-119-144&amp;n=21"/>
          <p:cNvPicPr>
            <a:picLocks noChangeAspect="1" noChangeArrowheads="1"/>
          </p:cNvPicPr>
          <p:nvPr/>
        </p:nvPicPr>
        <p:blipFill>
          <a:blip r:embed="rId5"/>
          <a:srcRect/>
          <a:stretch>
            <a:fillRect/>
          </a:stretch>
        </p:blipFill>
        <p:spPr bwMode="auto">
          <a:xfrm>
            <a:off x="428596" y="3429000"/>
            <a:ext cx="4000528" cy="2827959"/>
          </a:xfrm>
          <a:prstGeom prst="rect">
            <a:avLst/>
          </a:prstGeom>
          <a:noFill/>
        </p:spPr>
      </p:pic>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357158" y="357166"/>
            <a:ext cx="8358246" cy="461665"/>
          </a:xfrm>
          <a:prstGeom prst="rect">
            <a:avLst/>
          </a:prstGeom>
        </p:spPr>
        <p:txBody>
          <a:bodyPr wrap="square">
            <a:spAutoFit/>
          </a:bodyPr>
          <a:lstStyle/>
          <a:p>
            <a:pPr algn="ctr"/>
            <a:r>
              <a:rPr lang="ru-RU" sz="2400" b="1" dirty="0" smtClean="0">
                <a:solidFill>
                  <a:srgbClr val="FF0000"/>
                </a:solidFill>
              </a:rPr>
              <a:t>Преимущества </a:t>
            </a:r>
            <a:r>
              <a:rPr lang="ru-RU" sz="2400" b="1" dirty="0" smtClean="0">
                <a:solidFill>
                  <a:srgbClr val="C00000"/>
                </a:solidFill>
              </a:rPr>
              <a:t>геотермальных электростанций</a:t>
            </a:r>
            <a:endParaRPr lang="ru-RU" sz="2400" dirty="0"/>
          </a:p>
        </p:txBody>
      </p:sp>
      <p:sp>
        <p:nvSpPr>
          <p:cNvPr id="3" name="Rectangle 5"/>
          <p:cNvSpPr txBox="1">
            <a:spLocks noChangeArrowheads="1"/>
          </p:cNvSpPr>
          <p:nvPr/>
        </p:nvSpPr>
        <p:spPr>
          <a:xfrm>
            <a:off x="285720" y="928670"/>
            <a:ext cx="8572560" cy="5357825"/>
          </a:xfrm>
          <a:prstGeom prst="rect">
            <a:avLst/>
          </a:prstGeom>
        </p:spPr>
        <p:txBody>
          <a:bodyPr/>
          <a:lstStyle/>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0" i="0" u="none" strike="noStrike" kern="1200" cap="none" spc="0" normalizeH="0" baseline="0" noProof="0" dirty="0" smtClean="0">
                <a:ln>
                  <a:noFill/>
                </a:ln>
                <a:solidFill>
                  <a:schemeClr val="tx1"/>
                </a:solidFill>
                <a:effectLst/>
                <a:uLnTx/>
                <a:uFillTx/>
                <a:latin typeface="+mn-lt"/>
                <a:ea typeface="+mn-ea"/>
                <a:cs typeface="+mn-cs"/>
              </a:rPr>
              <a:t>-</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Снабжение энергией труднодоступных районов</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0" i="0" u="none" strike="noStrike" kern="1200" cap="none" spc="0" normalizeH="0" baseline="0" noProof="0" dirty="0" smtClean="0">
                <a:ln>
                  <a:noFill/>
                </a:ln>
                <a:solidFill>
                  <a:schemeClr val="tx1"/>
                </a:solidFill>
                <a:effectLst/>
                <a:uLnTx/>
                <a:uFillTx/>
                <a:latin typeface="+mn-lt"/>
                <a:ea typeface="+mn-ea"/>
                <a:cs typeface="+mn-cs"/>
              </a:rPr>
              <a:t>-</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Обеспечение гарантированного энергоснабжения в зонах неустойчивого энергоснабжения, предотвращение аварийных отключений.</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1" i="0" u="none" strike="noStrike" kern="1200" cap="none" spc="0" normalizeH="0" baseline="0" noProof="0" dirty="0" smtClean="0">
                <a:ln>
                  <a:noFill/>
                </a:ln>
                <a:solidFill>
                  <a:schemeClr val="tx1"/>
                </a:solidFill>
                <a:effectLst/>
                <a:uLnTx/>
                <a:uFillTx/>
                <a:latin typeface="+mn-lt"/>
                <a:ea typeface="+mn-ea"/>
                <a:cs typeface="+mn-cs"/>
              </a:rPr>
              <a:t>-Возможность использования для нужд горячего </a:t>
            </a:r>
            <a:r>
              <a:rPr kumimoji="0" lang="ru-RU" sz="2400" b="1" i="0" u="none" strike="noStrike" kern="1200" cap="none" spc="0" normalizeH="0" baseline="0" noProof="0" dirty="0" err="1" smtClean="0">
                <a:ln>
                  <a:noFill/>
                </a:ln>
                <a:solidFill>
                  <a:schemeClr val="tx1"/>
                </a:solidFill>
                <a:effectLst/>
                <a:uLnTx/>
                <a:uFillTx/>
                <a:latin typeface="+mn-lt"/>
                <a:ea typeface="+mn-ea"/>
                <a:cs typeface="+mn-cs"/>
              </a:rPr>
              <a:t>водо</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 и теплоснабжения, для выработки   электроэнергии (В вулканических регионах планеты температура геотермальной воды 140-150°С, ее выгодно использовать для </a:t>
            </a:r>
            <a:r>
              <a:rPr kumimoji="0" lang="ru-RU" sz="2400" b="1" i="0" u="sng" strike="noStrike" kern="1200" cap="none" spc="0" normalizeH="0" baseline="0" noProof="0" dirty="0" smtClean="0">
                <a:ln>
                  <a:noFill/>
                </a:ln>
                <a:solidFill>
                  <a:schemeClr val="tx1"/>
                </a:solidFill>
                <a:effectLst/>
                <a:uLnTx/>
                <a:uFillTx/>
                <a:latin typeface="+mn-lt"/>
                <a:ea typeface="+mn-ea"/>
                <a:cs typeface="+mn-cs"/>
              </a:rPr>
              <a:t>выработки электроэнергии</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 Воды не превышающими 100°С выгодно использовать для нужд теплоснабжения). </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1" i="0" u="none" strike="noStrike" kern="1200" cap="none" spc="0" normalizeH="0" baseline="0" noProof="0" dirty="0" smtClean="0">
                <a:ln>
                  <a:noFill/>
                </a:ln>
                <a:solidFill>
                  <a:schemeClr val="tx1"/>
                </a:solidFill>
                <a:effectLst/>
                <a:uLnTx/>
                <a:uFillTx/>
                <a:latin typeface="+mn-lt"/>
                <a:ea typeface="+mn-ea"/>
                <a:cs typeface="+mn-cs"/>
              </a:rPr>
              <a:t>-Практическая неиссякаемость</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1" i="0" u="none" strike="noStrike" kern="1200" cap="none" spc="0" normalizeH="0" baseline="0" noProof="0" dirty="0" smtClean="0">
                <a:ln>
                  <a:noFill/>
                </a:ln>
                <a:solidFill>
                  <a:schemeClr val="tx1"/>
                </a:solidFill>
                <a:effectLst/>
                <a:uLnTx/>
                <a:uFillTx/>
                <a:latin typeface="+mn-lt"/>
                <a:ea typeface="+mn-ea"/>
                <a:cs typeface="+mn-cs"/>
              </a:rPr>
              <a:t>-Полная независимость от времени суток и года.</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1" i="0" u="none" strike="noStrike" kern="1200" cap="none" spc="0" normalizeH="0" baseline="0" noProof="0" dirty="0" smtClean="0">
                <a:ln>
                  <a:noFill/>
                </a:ln>
                <a:solidFill>
                  <a:schemeClr val="tx1"/>
                </a:solidFill>
                <a:effectLst/>
                <a:uLnTx/>
                <a:uFillTx/>
                <a:latin typeface="+mn-lt"/>
                <a:ea typeface="+mn-ea"/>
                <a:cs typeface="+mn-cs"/>
              </a:rPr>
              <a:t>-Возможность</a:t>
            </a:r>
            <a:r>
              <a:rPr kumimoji="0" lang="ru-RU" sz="2400" b="0" i="0" u="none" strike="noStrike" kern="1200" cap="none" spc="0" normalizeH="0" baseline="0" noProof="0" dirty="0" smtClean="0">
                <a:ln>
                  <a:noFill/>
                </a:ln>
                <a:solidFill>
                  <a:schemeClr val="tx1"/>
                </a:solidFill>
                <a:effectLst/>
                <a:uLnTx/>
                <a:uFillTx/>
                <a:latin typeface="+mn-lt"/>
                <a:ea typeface="+mn-ea"/>
                <a:cs typeface="+mn-cs"/>
              </a:rPr>
              <a:t> </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получить содержащиеся в термальной воде ценные компоненты (йод, бром, литий, цезий, кухонная соль, глауберова соль, борная кислота).</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endParaRPr kumimoji="0" lang="ru-RU" sz="2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5720" y="214290"/>
            <a:ext cx="8572560"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4"/>
          <p:cNvSpPr>
            <a:spLocks noChangeArrowheads="1"/>
          </p:cNvSpPr>
          <p:nvPr/>
        </p:nvSpPr>
        <p:spPr bwMode="auto">
          <a:xfrm>
            <a:off x="285720" y="357166"/>
            <a:ext cx="8572560" cy="6143668"/>
          </a:xfrm>
          <a:prstGeom prst="rect">
            <a:avLst/>
          </a:prstGeom>
          <a:noFill/>
          <a:ln w="9525">
            <a:noFill/>
            <a:miter lim="800000"/>
            <a:headEnd/>
            <a:tailEnd/>
          </a:ln>
        </p:spPr>
        <p:txBody>
          <a:bodyPr wrap="square">
            <a:spAutoFit/>
          </a:bodyPr>
          <a:lstStyle/>
          <a:p>
            <a:pPr algn="ctr"/>
            <a:r>
              <a:rPr lang="ru-RU" sz="2400" b="1" dirty="0">
                <a:solidFill>
                  <a:srgbClr val="C00000"/>
                </a:solidFill>
              </a:rPr>
              <a:t>недостатки геотермальных электростанций</a:t>
            </a:r>
          </a:p>
          <a:p>
            <a:pPr algn="just"/>
            <a:r>
              <a:rPr lang="ru-RU" sz="2400" b="1" dirty="0"/>
              <a:t>-Локальное оседание грунта</a:t>
            </a:r>
          </a:p>
          <a:p>
            <a:pPr algn="just"/>
            <a:r>
              <a:rPr lang="ru-RU" sz="2400" b="1" dirty="0"/>
              <a:t>-Большая шумность</a:t>
            </a:r>
          </a:p>
          <a:p>
            <a:pPr algn="just"/>
            <a:r>
              <a:rPr lang="ru-RU" sz="2400" dirty="0"/>
              <a:t>-</a:t>
            </a:r>
            <a:r>
              <a:rPr lang="ru-RU" sz="2400" b="1" dirty="0"/>
              <a:t>-Не везде возможно построить</a:t>
            </a:r>
          </a:p>
          <a:p>
            <a:pPr algn="just"/>
            <a:r>
              <a:rPr lang="ru-RU" sz="2400" b="1" dirty="0"/>
              <a:t>-Необходимость обратной закачки отработанной воды в подземный водоносный горизонт. </a:t>
            </a:r>
          </a:p>
          <a:p>
            <a:pPr algn="just"/>
            <a:r>
              <a:rPr lang="ru-RU" sz="2400" b="1" dirty="0"/>
              <a:t>-Высокая минерализация термальных вод и наличии токсичных соединений, что исключает возможность сброса этих вод в водные системы.</a:t>
            </a:r>
          </a:p>
          <a:p>
            <a:pPr algn="just"/>
            <a:r>
              <a:rPr lang="ru-RU" sz="2400" b="1" dirty="0"/>
              <a:t>-Большой расход холодной воды из окружающей среды на конденсаторы; </a:t>
            </a:r>
          </a:p>
          <a:p>
            <a:pPr algn="just"/>
            <a:r>
              <a:rPr lang="ru-RU" sz="2400" b="1" dirty="0"/>
              <a:t>-Коррозия труб, насосов из-за высокого содержания солей в геотермальной воде</a:t>
            </a:r>
          </a:p>
          <a:p>
            <a:pPr algn="just"/>
            <a:r>
              <a:rPr lang="ru-RU" sz="2400" b="1" dirty="0"/>
              <a:t>- Значительные капитальные затраты на бурение скважин и на создание коррозийно-стойкого теплотехнического оборудования.</a:t>
            </a:r>
          </a:p>
        </p:txBody>
      </p:sp>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285720" y="142852"/>
            <a:ext cx="8572560" cy="1000132"/>
          </a:xfrm>
          <a:solidFill>
            <a:srgbClr val="99FF66"/>
          </a:solidFill>
          <a:ln w="19050">
            <a:solidFill>
              <a:srgbClr val="FF0000"/>
            </a:solidFill>
          </a:ln>
        </p:spPr>
        <p:txBody>
          <a:bodyPr>
            <a:normAutofit fontScale="90000"/>
          </a:bodyPr>
          <a:lstStyle/>
          <a:p>
            <a:pPr algn="ctr" fontAlgn="auto">
              <a:spcAft>
                <a:spcPts val="0"/>
              </a:spcAft>
              <a:defRPr/>
            </a:pPr>
            <a:r>
              <a:rPr lang="ru-RU" b="0" dirty="0" smtClean="0">
                <a:solidFill>
                  <a:schemeClr val="tx1"/>
                </a:solidFill>
                <a:effectLst/>
                <a:latin typeface="+mn-lt"/>
              </a:rPr>
              <a:t>Часы, работающие с помощью воды</a:t>
            </a:r>
            <a:br>
              <a:rPr lang="ru-RU" b="0" dirty="0" smtClean="0">
                <a:solidFill>
                  <a:schemeClr val="tx1"/>
                </a:solidFill>
                <a:effectLst/>
                <a:latin typeface="+mn-lt"/>
              </a:rPr>
            </a:br>
            <a:r>
              <a:rPr lang="ru-RU" b="0" dirty="0" smtClean="0">
                <a:solidFill>
                  <a:schemeClr val="tx1"/>
                </a:solidFill>
                <a:effectLst/>
                <a:latin typeface="+mn-lt"/>
              </a:rPr>
              <a:t>и силы тяжести</a:t>
            </a:r>
            <a:endParaRPr lang="be-BY" b="0" dirty="0">
              <a:solidFill>
                <a:schemeClr val="tx1"/>
              </a:solidFill>
              <a:effectLst/>
              <a:latin typeface="+mn-lt"/>
            </a:endParaRPr>
          </a:p>
        </p:txBody>
      </p:sp>
      <p:pic>
        <p:nvPicPr>
          <p:cNvPr id="50179" name="Содержимое 3" descr="pic11.jpg"/>
          <p:cNvPicPr>
            <a:picLocks noGrp="1" noChangeAspect="1"/>
          </p:cNvPicPr>
          <p:nvPr>
            <p:ph sz="quarter" idx="4294967295"/>
          </p:nvPr>
        </p:nvPicPr>
        <p:blipFill>
          <a:blip r:embed="rId3"/>
          <a:srcRect/>
          <a:stretch>
            <a:fillRect/>
          </a:stretch>
        </p:blipFill>
        <p:spPr>
          <a:xfrm>
            <a:off x="2071670" y="1214422"/>
            <a:ext cx="5857875" cy="3500462"/>
          </a:xfrm>
        </p:spPr>
      </p:pic>
      <p:sp>
        <p:nvSpPr>
          <p:cNvPr id="50180" name="Прямоугольник 3"/>
          <p:cNvSpPr>
            <a:spLocks noChangeArrowheads="1"/>
          </p:cNvSpPr>
          <p:nvPr/>
        </p:nvSpPr>
        <p:spPr bwMode="auto">
          <a:xfrm>
            <a:off x="357158" y="4786322"/>
            <a:ext cx="8501122" cy="1631950"/>
          </a:xfrm>
          <a:prstGeom prst="rect">
            <a:avLst/>
          </a:prstGeom>
          <a:solidFill>
            <a:srgbClr val="CCFF66"/>
          </a:solidFill>
          <a:ln w="9525">
            <a:noFill/>
            <a:miter lim="800000"/>
            <a:headEnd/>
            <a:tailEnd/>
          </a:ln>
        </p:spPr>
        <p:txBody>
          <a:bodyPr wrap="square">
            <a:spAutoFit/>
          </a:bodyPr>
          <a:lstStyle/>
          <a:p>
            <a:pPr algn="just" eaLnBrk="0" hangingPunct="0"/>
            <a:r>
              <a:rPr lang="be-BY" sz="2000" b="1" dirty="0">
                <a:ea typeface="Calibri" pitchFamily="34" charset="0"/>
                <a:cs typeface="Arial" charset="0"/>
              </a:rPr>
              <a:t>Часы-будильник от AmbientWeather. работают только лишь с помощью одной воды и силы тяжести. Налитой один раз воды хватает для работы часов в течении многих месяцев. Другие функции часов, такие как будильник, термометр и таймер работают при наклоне часов на соответствующий угол. </a:t>
            </a:r>
            <a:endParaRPr lang="ru-RU" sz="2000" b="1" dirty="0">
              <a:ea typeface="Calibri" pitchFamily="34" charset="0"/>
              <a:cs typeface="Arial" charset="0"/>
            </a:endParaRP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290" name="Rectangle 2"/>
          <p:cNvSpPr>
            <a:spLocks noGrp="1" noChangeArrowheads="1"/>
          </p:cNvSpPr>
          <p:nvPr>
            <p:ph type="ctrTitle" idx="4294967295"/>
          </p:nvPr>
        </p:nvSpPr>
        <p:spPr>
          <a:xfrm>
            <a:off x="1371600" y="1820863"/>
            <a:ext cx="7772400" cy="1828800"/>
          </a:xfrm>
        </p:spPr>
        <p:txBody>
          <a:bodyPr/>
          <a:lstStyle/>
          <a:p>
            <a:pPr eaLnBrk="1" hangingPunct="1"/>
            <a:r>
              <a:rPr lang="ru-RU" sz="2400" b="1" smtClean="0"/>
              <a:t>Карта интенсивности солнечного сияния</a:t>
            </a:r>
          </a:p>
        </p:txBody>
      </p:sp>
      <p:pic>
        <p:nvPicPr>
          <p:cNvPr id="12292" name="Picture 2" descr="Изображение:Solar land area.png">
            <a:hlinkClick r:id="rId3"/>
          </p:cNvPr>
          <p:cNvPicPr>
            <a:picLocks noGrp="1" noChangeAspect="1" noChangeArrowheads="1"/>
          </p:cNvPicPr>
          <p:nvPr>
            <p:ph idx="4294967295"/>
          </p:nvPr>
        </p:nvPicPr>
        <p:blipFill>
          <a:blip r:embed="rId4">
            <a:lum bright="-30000" contrast="40000"/>
          </a:blip>
          <a:srcRect l="10448" t="15228" r="7462" b="24332"/>
          <a:stretch>
            <a:fillRect/>
          </a:stretch>
        </p:blipFill>
        <p:spPr>
          <a:xfrm>
            <a:off x="285720" y="2143116"/>
            <a:ext cx="8572560" cy="4283255"/>
          </a:xfrm>
        </p:spPr>
      </p:pic>
      <p:sp>
        <p:nvSpPr>
          <p:cNvPr id="12293" name="Прямоугольник 8"/>
          <p:cNvSpPr>
            <a:spLocks noChangeArrowheads="1"/>
          </p:cNvSpPr>
          <p:nvPr/>
        </p:nvSpPr>
        <p:spPr bwMode="auto">
          <a:xfrm>
            <a:off x="285720" y="785794"/>
            <a:ext cx="8572560" cy="1323439"/>
          </a:xfrm>
          <a:prstGeom prst="rect">
            <a:avLst/>
          </a:prstGeom>
          <a:noFill/>
          <a:ln w="9525">
            <a:noFill/>
            <a:miter lim="800000"/>
            <a:headEnd/>
            <a:tailEnd/>
          </a:ln>
        </p:spPr>
        <p:txBody>
          <a:bodyPr wrap="square">
            <a:spAutoFit/>
          </a:bodyPr>
          <a:lstStyle/>
          <a:p>
            <a:pPr algn="just"/>
            <a:r>
              <a:rPr lang="ru-RU" sz="2000" b="1" dirty="0"/>
              <a:t>На земную поверхность в течение года поступает </a:t>
            </a:r>
            <a:r>
              <a:rPr lang="ru-RU" sz="2000" b="1" u="sng" dirty="0"/>
              <a:t>солнечное излучение</a:t>
            </a:r>
            <a:r>
              <a:rPr lang="ru-RU" sz="2000" b="1" dirty="0"/>
              <a:t>, эквивалентное 178 тыс. ГВт (что в 15 тыс. раз больше энергии, потребляемой человечеством). </a:t>
            </a:r>
            <a:r>
              <a:rPr lang="ru-RU" sz="2000" b="1" u="sng" dirty="0"/>
              <a:t>Всего в мире</a:t>
            </a:r>
            <a:r>
              <a:rPr lang="ru-RU" sz="2000" b="1" dirty="0"/>
              <a:t> на СЭС производится около 1 300 МВт электроэнергии. </a:t>
            </a:r>
          </a:p>
        </p:txBody>
      </p:sp>
      <p:sp>
        <p:nvSpPr>
          <p:cNvPr id="12294" name="Прямоугольник 10"/>
          <p:cNvSpPr>
            <a:spLocks noChangeArrowheads="1"/>
          </p:cNvSpPr>
          <p:nvPr/>
        </p:nvSpPr>
        <p:spPr bwMode="auto">
          <a:xfrm>
            <a:off x="285720" y="5572140"/>
            <a:ext cx="8572560" cy="830263"/>
          </a:xfrm>
          <a:prstGeom prst="rect">
            <a:avLst/>
          </a:prstGeom>
          <a:noFill/>
          <a:ln w="9525">
            <a:noFill/>
            <a:miter lim="800000"/>
            <a:headEnd/>
            <a:tailEnd/>
          </a:ln>
        </p:spPr>
        <p:txBody>
          <a:bodyPr wrap="square">
            <a:spAutoFit/>
          </a:bodyPr>
          <a:lstStyle/>
          <a:p>
            <a:pPr algn="just"/>
            <a:r>
              <a:rPr lang="ru-RU" sz="2400" b="1" dirty="0"/>
              <a:t>темпы  роста  гелиоэнергетики  составляют </a:t>
            </a:r>
            <a:r>
              <a:rPr lang="ru-RU" sz="2400" b="1" u="sng" dirty="0"/>
              <a:t>6% </a:t>
            </a:r>
            <a:r>
              <a:rPr lang="ru-RU" sz="2400" b="1" i="1" dirty="0"/>
              <a:t> </a:t>
            </a:r>
            <a:r>
              <a:rPr lang="ru-RU" sz="2400" b="1" dirty="0"/>
              <a:t>в год, а мировое  потребление  нефти  растет  </a:t>
            </a:r>
            <a:r>
              <a:rPr lang="ru-RU" sz="2400" b="1" u="sng" dirty="0"/>
              <a:t>на  1,5%  </a:t>
            </a:r>
            <a:r>
              <a:rPr lang="ru-RU" sz="2400" b="1" dirty="0"/>
              <a:t>в год</a:t>
            </a:r>
          </a:p>
        </p:txBody>
      </p:sp>
      <p:sp>
        <p:nvSpPr>
          <p:cNvPr id="8"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
        <p:nvSpPr>
          <p:cNvPr id="9" name="Прямоугольник 8"/>
          <p:cNvSpPr/>
          <p:nvPr/>
        </p:nvSpPr>
        <p:spPr>
          <a:xfrm>
            <a:off x="357158" y="357166"/>
            <a:ext cx="2376805" cy="461665"/>
          </a:xfrm>
          <a:prstGeom prst="rect">
            <a:avLst/>
          </a:prstGeom>
          <a:solidFill>
            <a:srgbClr val="99FF66"/>
          </a:solidFill>
        </p:spPr>
        <p:txBody>
          <a:bodyPr wrap="none">
            <a:spAutoFit/>
          </a:bodyPr>
          <a:lstStyle/>
          <a:p>
            <a:r>
              <a:rPr lang="ru-RU" sz="2400" b="1" i="1" dirty="0" smtClean="0"/>
              <a:t>Энергия </a:t>
            </a:r>
            <a:r>
              <a:rPr lang="ru-RU" sz="2400" b="1" i="1" dirty="0" smtClean="0"/>
              <a:t>Солнца</a:t>
            </a:r>
            <a:endParaRPr lang="ru-RU" sz="2400" b="1" i="1"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71472" y="785794"/>
            <a:ext cx="8215370" cy="3214687"/>
            <a:chOff x="152" y="136"/>
            <a:chExt cx="3865" cy="1274"/>
          </a:xfrm>
        </p:grpSpPr>
        <p:sp>
          <p:nvSpPr>
            <p:cNvPr id="13316" name="Text Box 5"/>
            <p:cNvSpPr txBox="1">
              <a:spLocks noChangeArrowheads="1"/>
            </p:cNvSpPr>
            <p:nvPr/>
          </p:nvSpPr>
          <p:spPr bwMode="auto">
            <a:xfrm>
              <a:off x="152" y="1353"/>
              <a:ext cx="3865" cy="57"/>
            </a:xfrm>
            <a:prstGeom prst="rect">
              <a:avLst/>
            </a:prstGeom>
            <a:noFill/>
            <a:ln w="9525">
              <a:noFill/>
              <a:miter lim="800000"/>
              <a:headEnd/>
              <a:tailEnd/>
            </a:ln>
          </p:spPr>
          <p:txBody>
            <a:bodyPr/>
            <a:lstStyle/>
            <a:p>
              <a:pPr algn="ctr"/>
              <a:r>
                <a:rPr lang="ru-RU" sz="2000" b="1" i="1" dirty="0"/>
                <a:t> Приемники солнечного излучения</a:t>
              </a:r>
            </a:p>
            <a:p>
              <a:pPr algn="just"/>
              <a:r>
                <a:rPr lang="ru-RU" sz="2000" b="1" i="1" dirty="0"/>
                <a:t>А)- открытый резервуар на поверхности Земли. Тепло уходит  в Землю;</a:t>
              </a:r>
            </a:p>
            <a:p>
              <a:pPr algn="just"/>
              <a:r>
                <a:rPr lang="ru-RU" sz="2000" b="1" i="1" dirty="0"/>
                <a:t>Б)- черный резервуар в контейнере  со стеклянной крышкой  с изолированным   дном;</a:t>
              </a:r>
            </a:p>
            <a:p>
              <a:pPr algn="just"/>
              <a:r>
                <a:rPr lang="ru-RU" sz="2000" b="1" i="1" dirty="0"/>
                <a:t>В)- заполненная водой металлическая емкость. Стандартный промышленный приемник: нагревая жидкость протекает через него  и  накапливается   в   специальном   резервуаре</a:t>
              </a:r>
              <a:r>
                <a:rPr lang="ru-RU" sz="2000" b="1" dirty="0"/>
                <a:t> </a:t>
              </a:r>
            </a:p>
          </p:txBody>
        </p:sp>
        <p:grpSp>
          <p:nvGrpSpPr>
            <p:cNvPr id="3" name="Group 6"/>
            <p:cNvGrpSpPr>
              <a:grpSpLocks/>
            </p:cNvGrpSpPr>
            <p:nvPr/>
          </p:nvGrpSpPr>
          <p:grpSpPr bwMode="auto">
            <a:xfrm>
              <a:off x="152" y="136"/>
              <a:ext cx="1410" cy="1235"/>
              <a:chOff x="152" y="136"/>
              <a:chExt cx="1621" cy="1786"/>
            </a:xfrm>
          </p:grpSpPr>
          <p:sp>
            <p:nvSpPr>
              <p:cNvPr id="13348" name="AutoShape 7"/>
              <p:cNvSpPr>
                <a:spLocks noChangeAspect="1" noChangeArrowheads="1"/>
              </p:cNvSpPr>
              <p:nvPr/>
            </p:nvSpPr>
            <p:spPr bwMode="auto">
              <a:xfrm>
                <a:off x="305" y="911"/>
                <a:ext cx="719" cy="255"/>
              </a:xfrm>
              <a:prstGeom prst="roundRect">
                <a:avLst>
                  <a:gd name="adj" fmla="val 0"/>
                </a:avLst>
              </a:prstGeom>
              <a:solidFill>
                <a:srgbClr val="FFFFFF"/>
              </a:solidFill>
              <a:ln w="12700">
                <a:solidFill>
                  <a:srgbClr val="000000"/>
                </a:solidFill>
                <a:round/>
                <a:headEnd/>
                <a:tailEnd/>
              </a:ln>
            </p:spPr>
            <p:txBody>
              <a:bodyPr anchor="ctr"/>
              <a:lstStyle/>
              <a:p>
                <a:endParaRPr lang="ru-RU" dirty="0"/>
              </a:p>
            </p:txBody>
          </p:sp>
          <p:sp>
            <p:nvSpPr>
              <p:cNvPr id="13349" name="Rectangle 8" descr="Алмазная решетка (контур)"/>
              <p:cNvSpPr>
                <a:spLocks noChangeAspect="1" noChangeArrowheads="1"/>
              </p:cNvSpPr>
              <p:nvPr/>
            </p:nvSpPr>
            <p:spPr bwMode="auto">
              <a:xfrm>
                <a:off x="193" y="1166"/>
                <a:ext cx="946" cy="175"/>
              </a:xfrm>
              <a:prstGeom prst="rect">
                <a:avLst/>
              </a:prstGeom>
              <a:pattFill prst="openDmnd">
                <a:fgClr>
                  <a:srgbClr val="000000"/>
                </a:fgClr>
                <a:bgClr>
                  <a:srgbClr val="FFFFFF"/>
                </a:bgClr>
              </a:pattFill>
              <a:ln w="9525">
                <a:solidFill>
                  <a:srgbClr val="333333"/>
                </a:solidFill>
                <a:miter lim="800000"/>
                <a:headEnd/>
                <a:tailEnd/>
              </a:ln>
            </p:spPr>
            <p:txBody>
              <a:bodyPr anchor="ctr"/>
              <a:lstStyle/>
              <a:p>
                <a:endParaRPr lang="ru-RU" dirty="0"/>
              </a:p>
            </p:txBody>
          </p:sp>
          <p:sp>
            <p:nvSpPr>
              <p:cNvPr id="13350" name="Text Box 9"/>
              <p:cNvSpPr txBox="1">
                <a:spLocks noChangeAspect="1" noChangeArrowheads="1"/>
              </p:cNvSpPr>
              <p:nvPr/>
            </p:nvSpPr>
            <p:spPr bwMode="auto">
              <a:xfrm>
                <a:off x="1297" y="957"/>
                <a:ext cx="407" cy="278"/>
              </a:xfrm>
              <a:prstGeom prst="rect">
                <a:avLst/>
              </a:prstGeom>
              <a:noFill/>
              <a:ln w="9525">
                <a:noFill/>
                <a:miter lim="800000"/>
                <a:headEnd/>
                <a:tailEnd/>
              </a:ln>
            </p:spPr>
            <p:txBody>
              <a:bodyPr/>
              <a:lstStyle/>
              <a:p>
                <a:r>
                  <a:rPr lang="ru-RU" sz="1200" dirty="0">
                    <a:solidFill>
                      <a:srgbClr val="000000"/>
                    </a:solidFill>
                    <a:latin typeface="Verdana" pitchFamily="34" charset="0"/>
                  </a:rPr>
                  <a:t>Вода</a:t>
                </a:r>
                <a:endParaRPr lang="ru-RU" dirty="0">
                  <a:latin typeface="Verdana" pitchFamily="34" charset="0"/>
                </a:endParaRPr>
              </a:p>
            </p:txBody>
          </p:sp>
          <p:sp>
            <p:nvSpPr>
              <p:cNvPr id="13351" name="Text Box 10"/>
              <p:cNvSpPr txBox="1">
                <a:spLocks noChangeAspect="1" noChangeArrowheads="1"/>
              </p:cNvSpPr>
              <p:nvPr/>
            </p:nvSpPr>
            <p:spPr bwMode="auto">
              <a:xfrm>
                <a:off x="1312" y="1177"/>
                <a:ext cx="461" cy="278"/>
              </a:xfrm>
              <a:prstGeom prst="rect">
                <a:avLst/>
              </a:prstGeom>
              <a:noFill/>
              <a:ln w="9525">
                <a:noFill/>
                <a:miter lim="800000"/>
                <a:headEnd/>
                <a:tailEnd/>
              </a:ln>
            </p:spPr>
            <p:txBody>
              <a:bodyPr/>
              <a:lstStyle/>
              <a:p>
                <a:r>
                  <a:rPr lang="ru-RU" sz="1200" dirty="0">
                    <a:solidFill>
                      <a:srgbClr val="000000"/>
                    </a:solidFill>
                    <a:latin typeface="Verdana" pitchFamily="34" charset="0"/>
                  </a:rPr>
                  <a:t>Земля</a:t>
                </a:r>
                <a:endParaRPr lang="ru-RU" dirty="0">
                  <a:latin typeface="Verdana" pitchFamily="34" charset="0"/>
                </a:endParaRPr>
              </a:p>
            </p:txBody>
          </p:sp>
          <p:sp>
            <p:nvSpPr>
              <p:cNvPr id="13352" name="Text Box 11"/>
              <p:cNvSpPr txBox="1">
                <a:spLocks noChangeAspect="1" noChangeArrowheads="1"/>
              </p:cNvSpPr>
              <p:nvPr/>
            </p:nvSpPr>
            <p:spPr bwMode="auto">
              <a:xfrm>
                <a:off x="1381" y="386"/>
                <a:ext cx="118" cy="278"/>
              </a:xfrm>
              <a:prstGeom prst="rect">
                <a:avLst/>
              </a:prstGeom>
              <a:noFill/>
              <a:ln w="9525">
                <a:noFill/>
                <a:miter lim="800000"/>
                <a:headEnd/>
                <a:tailEnd/>
              </a:ln>
            </p:spPr>
            <p:txBody>
              <a:bodyPr/>
              <a:lstStyle/>
              <a:p>
                <a:endParaRPr lang="ru-RU" dirty="0">
                  <a:latin typeface="Verdana" pitchFamily="34" charset="0"/>
                </a:endParaRPr>
              </a:p>
            </p:txBody>
          </p:sp>
          <p:cxnSp>
            <p:nvCxnSpPr>
              <p:cNvPr id="13353" name="AutoShape 12"/>
              <p:cNvCxnSpPr>
                <a:cxnSpLocks noChangeAspect="1" noChangeShapeType="1"/>
                <a:stCxn id="13349" idx="3"/>
                <a:endCxn id="13351" idx="1"/>
              </p:cNvCxnSpPr>
              <p:nvPr/>
            </p:nvCxnSpPr>
            <p:spPr bwMode="auto">
              <a:xfrm>
                <a:off x="1139" y="1254"/>
                <a:ext cx="173" cy="2"/>
              </a:xfrm>
              <a:prstGeom prst="bentConnector3">
                <a:avLst>
                  <a:gd name="adj1" fmla="val 49713"/>
                </a:avLst>
              </a:prstGeom>
              <a:noFill/>
              <a:ln w="9525">
                <a:solidFill>
                  <a:srgbClr val="000000"/>
                </a:solidFill>
                <a:miter lim="800000"/>
                <a:headEnd/>
                <a:tailEnd/>
              </a:ln>
            </p:spPr>
          </p:cxnSp>
          <p:cxnSp>
            <p:nvCxnSpPr>
              <p:cNvPr id="13354" name="AutoShape 13"/>
              <p:cNvCxnSpPr>
                <a:cxnSpLocks noChangeAspect="1" noChangeShapeType="1"/>
                <a:stCxn id="13350" idx="1"/>
                <a:endCxn id="13348" idx="3"/>
              </p:cNvCxnSpPr>
              <p:nvPr/>
            </p:nvCxnSpPr>
            <p:spPr bwMode="auto">
              <a:xfrm rot="10800000" flipV="1">
                <a:off x="1024" y="1036"/>
                <a:ext cx="273" cy="3"/>
              </a:xfrm>
              <a:prstGeom prst="bentConnector3">
                <a:avLst>
                  <a:gd name="adj1" fmla="val 49815"/>
                </a:avLst>
              </a:prstGeom>
              <a:noFill/>
              <a:ln w="9525">
                <a:solidFill>
                  <a:srgbClr val="000000"/>
                </a:solidFill>
                <a:miter lim="800000"/>
                <a:headEnd/>
                <a:tailEnd/>
              </a:ln>
            </p:spPr>
          </p:cxnSp>
          <p:sp>
            <p:nvSpPr>
              <p:cNvPr id="13355" name="AutoShape 14" descr="Штриховой горизонтальный"/>
              <p:cNvSpPr>
                <a:spLocks noChangeAspect="1" noChangeArrowheads="1"/>
              </p:cNvSpPr>
              <p:nvPr/>
            </p:nvSpPr>
            <p:spPr bwMode="auto">
              <a:xfrm>
                <a:off x="305" y="992"/>
                <a:ext cx="719" cy="212"/>
              </a:xfrm>
              <a:prstGeom prst="roundRect">
                <a:avLst>
                  <a:gd name="adj" fmla="val 0"/>
                </a:avLst>
              </a:prstGeom>
              <a:pattFill prst="dashHorz">
                <a:fgClr>
                  <a:srgbClr val="000000"/>
                </a:fgClr>
                <a:bgClr>
                  <a:srgbClr val="00FFFF"/>
                </a:bgClr>
              </a:pattFill>
              <a:ln w="12700">
                <a:solidFill>
                  <a:srgbClr val="000000"/>
                </a:solidFill>
                <a:round/>
                <a:headEnd/>
                <a:tailEnd/>
              </a:ln>
            </p:spPr>
            <p:txBody>
              <a:bodyPr anchor="ctr"/>
              <a:lstStyle/>
              <a:p>
                <a:endParaRPr lang="ru-RU" dirty="0"/>
              </a:p>
            </p:txBody>
          </p:sp>
          <p:sp>
            <p:nvSpPr>
              <p:cNvPr id="13356" name="Line 15"/>
              <p:cNvSpPr>
                <a:spLocks noChangeShapeType="1"/>
              </p:cNvSpPr>
              <p:nvPr/>
            </p:nvSpPr>
            <p:spPr bwMode="auto">
              <a:xfrm flipV="1">
                <a:off x="243" y="914"/>
                <a:ext cx="789" cy="1"/>
              </a:xfrm>
              <a:prstGeom prst="line">
                <a:avLst/>
              </a:prstGeom>
              <a:noFill/>
              <a:ln w="38100">
                <a:solidFill>
                  <a:srgbClr val="FFFFFF"/>
                </a:solidFill>
                <a:round/>
                <a:headEnd/>
                <a:tailEnd/>
              </a:ln>
            </p:spPr>
            <p:txBody>
              <a:bodyPr anchor="ctr"/>
              <a:lstStyle/>
              <a:p>
                <a:endParaRPr lang="ru-RU" dirty="0"/>
              </a:p>
            </p:txBody>
          </p:sp>
          <p:sp>
            <p:nvSpPr>
              <p:cNvPr id="13357" name="Freeform 16"/>
              <p:cNvSpPr>
                <a:spLocks noChangeAspect="1"/>
              </p:cNvSpPr>
              <p:nvPr/>
            </p:nvSpPr>
            <p:spPr bwMode="auto">
              <a:xfrm>
                <a:off x="777" y="500"/>
                <a:ext cx="456" cy="526"/>
              </a:xfrm>
              <a:custGeom>
                <a:avLst/>
                <a:gdLst>
                  <a:gd name="T0" fmla="*/ 274 w 465"/>
                  <a:gd name="T1" fmla="*/ 152318 h 376"/>
                  <a:gd name="T2" fmla="*/ 211 w 465"/>
                  <a:gd name="T3" fmla="*/ 1 h 376"/>
                  <a:gd name="T4" fmla="*/ 207 w 465"/>
                  <a:gd name="T5" fmla="*/ 218858 h 376"/>
                  <a:gd name="T6" fmla="*/ 207 w 465"/>
                  <a:gd name="T7" fmla="*/ 1318195 h 376"/>
                  <a:gd name="T8" fmla="*/ 117 w 465"/>
                  <a:gd name="T9" fmla="*/ 1148167 h 376"/>
                  <a:gd name="T10" fmla="*/ 135 w 465"/>
                  <a:gd name="T11" fmla="*/ 1978847 h 376"/>
                  <a:gd name="T12" fmla="*/ 62 w 465"/>
                  <a:gd name="T13" fmla="*/ 2048431 h 376"/>
                  <a:gd name="T14" fmla="*/ 13 w 465"/>
                  <a:gd name="T15" fmla="*/ 3094825 h 376"/>
                  <a:gd name="T16" fmla="*/ 21 w 465"/>
                  <a:gd name="T17" fmla="*/ 2984745 h 376"/>
                  <a:gd name="T18" fmla="*/ 13 w 465"/>
                  <a:gd name="T19" fmla="*/ 3014165 h 3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5"/>
                  <a:gd name="T31" fmla="*/ 0 h 376"/>
                  <a:gd name="T32" fmla="*/ 465 w 465"/>
                  <a:gd name="T33" fmla="*/ 376 h 3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5" h="376">
                    <a:moveTo>
                      <a:pt x="465" y="17"/>
                    </a:moveTo>
                    <a:cubicBezTo>
                      <a:pt x="448" y="14"/>
                      <a:pt x="376" y="0"/>
                      <a:pt x="357" y="1"/>
                    </a:cubicBezTo>
                    <a:cubicBezTo>
                      <a:pt x="338" y="2"/>
                      <a:pt x="350" y="0"/>
                      <a:pt x="349" y="25"/>
                    </a:cubicBezTo>
                    <a:cubicBezTo>
                      <a:pt x="348" y="50"/>
                      <a:pt x="374" y="135"/>
                      <a:pt x="349" y="153"/>
                    </a:cubicBezTo>
                    <a:cubicBezTo>
                      <a:pt x="324" y="171"/>
                      <a:pt x="217" y="120"/>
                      <a:pt x="197" y="133"/>
                    </a:cubicBezTo>
                    <a:cubicBezTo>
                      <a:pt x="177" y="146"/>
                      <a:pt x="245" y="212"/>
                      <a:pt x="229" y="229"/>
                    </a:cubicBezTo>
                    <a:cubicBezTo>
                      <a:pt x="213" y="246"/>
                      <a:pt x="137" y="215"/>
                      <a:pt x="101" y="237"/>
                    </a:cubicBezTo>
                    <a:cubicBezTo>
                      <a:pt x="65" y="259"/>
                      <a:pt x="26" y="340"/>
                      <a:pt x="13" y="358"/>
                    </a:cubicBezTo>
                    <a:cubicBezTo>
                      <a:pt x="0" y="376"/>
                      <a:pt x="21" y="346"/>
                      <a:pt x="21" y="345"/>
                    </a:cubicBezTo>
                    <a:cubicBezTo>
                      <a:pt x="21" y="344"/>
                      <a:pt x="15" y="348"/>
                      <a:pt x="13" y="349"/>
                    </a:cubicBezTo>
                  </a:path>
                </a:pathLst>
              </a:custGeom>
              <a:noFill/>
              <a:ln w="19050">
                <a:solidFill>
                  <a:srgbClr val="000000"/>
                </a:solidFill>
                <a:round/>
                <a:headEnd/>
                <a:tailEnd type="triangle" w="med" len="med"/>
              </a:ln>
            </p:spPr>
            <p:txBody>
              <a:bodyPr anchor="ctr"/>
              <a:lstStyle/>
              <a:p>
                <a:endParaRPr lang="ru-RU" dirty="0"/>
              </a:p>
            </p:txBody>
          </p:sp>
          <p:sp>
            <p:nvSpPr>
              <p:cNvPr id="13358" name="Freeform 17"/>
              <p:cNvSpPr>
                <a:spLocks noChangeAspect="1"/>
              </p:cNvSpPr>
              <p:nvPr/>
            </p:nvSpPr>
            <p:spPr bwMode="auto">
              <a:xfrm>
                <a:off x="532" y="500"/>
                <a:ext cx="455" cy="526"/>
              </a:xfrm>
              <a:custGeom>
                <a:avLst/>
                <a:gdLst>
                  <a:gd name="T0" fmla="*/ 258 w 465"/>
                  <a:gd name="T1" fmla="*/ 152318 h 376"/>
                  <a:gd name="T2" fmla="*/ 198 w 465"/>
                  <a:gd name="T3" fmla="*/ 1 h 376"/>
                  <a:gd name="T4" fmla="*/ 194 w 465"/>
                  <a:gd name="T5" fmla="*/ 218858 h 376"/>
                  <a:gd name="T6" fmla="*/ 194 w 465"/>
                  <a:gd name="T7" fmla="*/ 1318195 h 376"/>
                  <a:gd name="T8" fmla="*/ 110 w 465"/>
                  <a:gd name="T9" fmla="*/ 1148167 h 376"/>
                  <a:gd name="T10" fmla="*/ 128 w 465"/>
                  <a:gd name="T11" fmla="*/ 1978847 h 376"/>
                  <a:gd name="T12" fmla="*/ 58 w 465"/>
                  <a:gd name="T13" fmla="*/ 2048431 h 376"/>
                  <a:gd name="T14" fmla="*/ 13 w 465"/>
                  <a:gd name="T15" fmla="*/ 3094825 h 376"/>
                  <a:gd name="T16" fmla="*/ 21 w 465"/>
                  <a:gd name="T17" fmla="*/ 2984745 h 376"/>
                  <a:gd name="T18" fmla="*/ 13 w 465"/>
                  <a:gd name="T19" fmla="*/ 3014165 h 3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5"/>
                  <a:gd name="T31" fmla="*/ 0 h 376"/>
                  <a:gd name="T32" fmla="*/ 465 w 465"/>
                  <a:gd name="T33" fmla="*/ 376 h 3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5" h="376">
                    <a:moveTo>
                      <a:pt x="465" y="17"/>
                    </a:moveTo>
                    <a:cubicBezTo>
                      <a:pt x="448" y="14"/>
                      <a:pt x="376" y="0"/>
                      <a:pt x="357" y="1"/>
                    </a:cubicBezTo>
                    <a:cubicBezTo>
                      <a:pt x="338" y="2"/>
                      <a:pt x="350" y="0"/>
                      <a:pt x="349" y="25"/>
                    </a:cubicBezTo>
                    <a:cubicBezTo>
                      <a:pt x="348" y="50"/>
                      <a:pt x="374" y="135"/>
                      <a:pt x="349" y="153"/>
                    </a:cubicBezTo>
                    <a:cubicBezTo>
                      <a:pt x="324" y="171"/>
                      <a:pt x="217" y="120"/>
                      <a:pt x="197" y="133"/>
                    </a:cubicBezTo>
                    <a:cubicBezTo>
                      <a:pt x="177" y="146"/>
                      <a:pt x="245" y="212"/>
                      <a:pt x="229" y="229"/>
                    </a:cubicBezTo>
                    <a:cubicBezTo>
                      <a:pt x="213" y="246"/>
                      <a:pt x="137" y="215"/>
                      <a:pt x="101" y="237"/>
                    </a:cubicBezTo>
                    <a:cubicBezTo>
                      <a:pt x="65" y="259"/>
                      <a:pt x="26" y="340"/>
                      <a:pt x="13" y="358"/>
                    </a:cubicBezTo>
                    <a:cubicBezTo>
                      <a:pt x="0" y="376"/>
                      <a:pt x="21" y="346"/>
                      <a:pt x="21" y="345"/>
                    </a:cubicBezTo>
                    <a:cubicBezTo>
                      <a:pt x="21" y="344"/>
                      <a:pt x="15" y="348"/>
                      <a:pt x="13" y="349"/>
                    </a:cubicBezTo>
                  </a:path>
                </a:pathLst>
              </a:custGeom>
              <a:noFill/>
              <a:ln w="19050">
                <a:solidFill>
                  <a:srgbClr val="000000"/>
                </a:solidFill>
                <a:round/>
                <a:headEnd/>
                <a:tailEnd type="triangle" w="med" len="med"/>
              </a:ln>
            </p:spPr>
            <p:txBody>
              <a:bodyPr anchor="ctr"/>
              <a:lstStyle/>
              <a:p>
                <a:endParaRPr lang="ru-RU" dirty="0"/>
              </a:p>
            </p:txBody>
          </p:sp>
          <p:sp>
            <p:nvSpPr>
              <p:cNvPr id="13359" name="AutoShape 18"/>
              <p:cNvSpPr>
                <a:spLocks noChangeAspect="1" noChangeArrowheads="1"/>
              </p:cNvSpPr>
              <p:nvPr/>
            </p:nvSpPr>
            <p:spPr bwMode="auto">
              <a:xfrm>
                <a:off x="1139" y="136"/>
                <a:ext cx="420" cy="420"/>
              </a:xfrm>
              <a:prstGeom prst="sun">
                <a:avLst>
                  <a:gd name="adj" fmla="val 25000"/>
                </a:avLst>
              </a:prstGeom>
              <a:solidFill>
                <a:srgbClr val="FF3300"/>
              </a:solidFill>
              <a:ln w="9525">
                <a:solidFill>
                  <a:srgbClr val="000000"/>
                </a:solidFill>
                <a:miter lim="800000"/>
                <a:headEnd/>
                <a:tailEnd/>
              </a:ln>
            </p:spPr>
            <p:txBody>
              <a:bodyPr anchor="ctr"/>
              <a:lstStyle/>
              <a:p>
                <a:endParaRPr lang="ru-RU" dirty="0"/>
              </a:p>
            </p:txBody>
          </p:sp>
          <p:sp>
            <p:nvSpPr>
              <p:cNvPr id="13360" name="AutoShape 19"/>
              <p:cNvSpPr>
                <a:spLocks noChangeArrowheads="1"/>
              </p:cNvSpPr>
              <p:nvPr/>
            </p:nvSpPr>
            <p:spPr bwMode="auto">
              <a:xfrm rot="-5400000">
                <a:off x="584" y="884"/>
                <a:ext cx="192" cy="1056"/>
              </a:xfrm>
              <a:prstGeom prst="moon">
                <a:avLst>
                  <a:gd name="adj" fmla="val 87500"/>
                </a:avLst>
              </a:prstGeom>
              <a:solidFill>
                <a:srgbClr val="FFFFFF"/>
              </a:solidFill>
              <a:ln w="9525">
                <a:solidFill>
                  <a:srgbClr val="FFFFFF"/>
                </a:solidFill>
                <a:miter lim="800000"/>
                <a:headEnd/>
                <a:tailEnd/>
              </a:ln>
            </p:spPr>
            <p:txBody>
              <a:bodyPr anchor="ctr"/>
              <a:lstStyle/>
              <a:p>
                <a:endParaRPr lang="ru-RU" dirty="0"/>
              </a:p>
            </p:txBody>
          </p:sp>
          <p:sp>
            <p:nvSpPr>
              <p:cNvPr id="13361" name="Text Box 20"/>
              <p:cNvSpPr txBox="1">
                <a:spLocks noChangeArrowheads="1"/>
              </p:cNvSpPr>
              <p:nvPr/>
            </p:nvSpPr>
            <p:spPr bwMode="auto">
              <a:xfrm>
                <a:off x="396" y="1644"/>
                <a:ext cx="233" cy="278"/>
              </a:xfrm>
              <a:prstGeom prst="rect">
                <a:avLst/>
              </a:prstGeom>
              <a:noFill/>
              <a:ln w="9525">
                <a:noFill/>
                <a:miter lim="800000"/>
                <a:headEnd/>
                <a:tailEnd/>
              </a:ln>
            </p:spPr>
            <p:txBody>
              <a:bodyPr/>
              <a:lstStyle/>
              <a:p>
                <a:r>
                  <a:rPr lang="ru-RU" sz="1200" dirty="0">
                    <a:solidFill>
                      <a:srgbClr val="000000"/>
                    </a:solidFill>
                    <a:latin typeface="Verdana" pitchFamily="34" charset="0"/>
                  </a:rPr>
                  <a:t>а)</a:t>
                </a:r>
                <a:endParaRPr lang="ru-RU" dirty="0">
                  <a:latin typeface="Verdana" pitchFamily="34" charset="0"/>
                </a:endParaRPr>
              </a:p>
            </p:txBody>
          </p:sp>
        </p:grpSp>
        <p:grpSp>
          <p:nvGrpSpPr>
            <p:cNvPr id="4" name="Group 21"/>
            <p:cNvGrpSpPr>
              <a:grpSpLocks/>
            </p:cNvGrpSpPr>
            <p:nvPr/>
          </p:nvGrpSpPr>
          <p:grpSpPr bwMode="auto">
            <a:xfrm>
              <a:off x="1537" y="141"/>
              <a:ext cx="1539" cy="1243"/>
              <a:chOff x="1969" y="141"/>
              <a:chExt cx="2122" cy="1799"/>
            </a:xfrm>
          </p:grpSpPr>
          <p:sp>
            <p:nvSpPr>
              <p:cNvPr id="13332" name="Text Box 22"/>
              <p:cNvSpPr txBox="1">
                <a:spLocks noChangeAspect="1" noChangeArrowheads="1"/>
              </p:cNvSpPr>
              <p:nvPr/>
            </p:nvSpPr>
            <p:spPr bwMode="auto">
              <a:xfrm>
                <a:off x="3295" y="1238"/>
                <a:ext cx="796" cy="278"/>
              </a:xfrm>
              <a:prstGeom prst="rect">
                <a:avLst/>
              </a:prstGeom>
              <a:noFill/>
              <a:ln w="9525">
                <a:noFill/>
                <a:miter lim="800000"/>
                <a:headEnd/>
                <a:tailEnd/>
              </a:ln>
            </p:spPr>
            <p:txBody>
              <a:bodyPr/>
              <a:lstStyle/>
              <a:p>
                <a:r>
                  <a:rPr lang="ru-RU" sz="1200" dirty="0">
                    <a:solidFill>
                      <a:srgbClr val="000000"/>
                    </a:solidFill>
                    <a:latin typeface="Verdana" pitchFamily="34" charset="0"/>
                  </a:rPr>
                  <a:t>Изоляция</a:t>
                </a:r>
                <a:endParaRPr lang="ru-RU" dirty="0">
                  <a:latin typeface="Verdana" pitchFamily="34" charset="0"/>
                </a:endParaRPr>
              </a:p>
            </p:txBody>
          </p:sp>
          <p:grpSp>
            <p:nvGrpSpPr>
              <p:cNvPr id="5" name="Group 23"/>
              <p:cNvGrpSpPr>
                <a:grpSpLocks/>
              </p:cNvGrpSpPr>
              <p:nvPr/>
            </p:nvGrpSpPr>
            <p:grpSpPr bwMode="auto">
              <a:xfrm>
                <a:off x="1969" y="141"/>
                <a:ext cx="2012" cy="1799"/>
                <a:chOff x="1969" y="141"/>
                <a:chExt cx="2012" cy="1799"/>
              </a:xfrm>
            </p:grpSpPr>
            <p:sp>
              <p:nvSpPr>
                <p:cNvPr id="13334" name="Rectangle 24"/>
                <p:cNvSpPr>
                  <a:spLocks noChangeAspect="1" noChangeArrowheads="1"/>
                </p:cNvSpPr>
                <p:nvPr/>
              </p:nvSpPr>
              <p:spPr bwMode="auto">
                <a:xfrm>
                  <a:off x="2074" y="911"/>
                  <a:ext cx="946" cy="491"/>
                </a:xfrm>
                <a:prstGeom prst="rect">
                  <a:avLst/>
                </a:prstGeom>
                <a:solidFill>
                  <a:srgbClr val="FFFFFF"/>
                </a:solidFill>
                <a:ln w="12700">
                  <a:solidFill>
                    <a:srgbClr val="000000"/>
                  </a:solidFill>
                  <a:miter lim="800000"/>
                  <a:headEnd/>
                  <a:tailEnd/>
                </a:ln>
              </p:spPr>
              <p:txBody>
                <a:bodyPr anchor="ctr"/>
                <a:lstStyle/>
                <a:p>
                  <a:endParaRPr lang="ru-RU" dirty="0"/>
                </a:p>
              </p:txBody>
            </p:sp>
            <p:sp>
              <p:nvSpPr>
                <p:cNvPr id="13335" name="AutoShape 25" descr="Штриховой горизонтальный"/>
                <p:cNvSpPr>
                  <a:spLocks noChangeAspect="1" noChangeArrowheads="1"/>
                </p:cNvSpPr>
                <p:nvPr/>
              </p:nvSpPr>
              <p:spPr bwMode="auto">
                <a:xfrm>
                  <a:off x="2284" y="1051"/>
                  <a:ext cx="596" cy="176"/>
                </a:xfrm>
                <a:prstGeom prst="roundRect">
                  <a:avLst>
                    <a:gd name="adj" fmla="val 25833"/>
                  </a:avLst>
                </a:prstGeom>
                <a:pattFill prst="dashHorz">
                  <a:fgClr>
                    <a:srgbClr val="000000"/>
                  </a:fgClr>
                  <a:bgClr>
                    <a:srgbClr val="00FFFF"/>
                  </a:bgClr>
                </a:pattFill>
                <a:ln w="12700">
                  <a:solidFill>
                    <a:srgbClr val="000000"/>
                  </a:solidFill>
                  <a:round/>
                  <a:headEnd/>
                  <a:tailEnd/>
                </a:ln>
              </p:spPr>
              <p:txBody>
                <a:bodyPr anchor="ctr"/>
                <a:lstStyle/>
                <a:p>
                  <a:endParaRPr lang="ru-RU" dirty="0"/>
                </a:p>
              </p:txBody>
            </p:sp>
            <p:sp>
              <p:nvSpPr>
                <p:cNvPr id="13336" name="Rectangle 26" descr="Широкий диагональный 1"/>
                <p:cNvSpPr>
                  <a:spLocks noChangeAspect="1" noChangeArrowheads="1"/>
                </p:cNvSpPr>
                <p:nvPr/>
              </p:nvSpPr>
              <p:spPr bwMode="auto">
                <a:xfrm>
                  <a:off x="2074" y="1227"/>
                  <a:ext cx="946" cy="175"/>
                </a:xfrm>
                <a:prstGeom prst="rect">
                  <a:avLst/>
                </a:prstGeom>
                <a:pattFill prst="wdDnDiag">
                  <a:fgClr>
                    <a:srgbClr val="000000"/>
                  </a:fgClr>
                  <a:bgClr>
                    <a:srgbClr val="FFFFFF"/>
                  </a:bgClr>
                </a:pattFill>
                <a:ln w="12700">
                  <a:solidFill>
                    <a:srgbClr val="000000"/>
                  </a:solidFill>
                  <a:miter lim="800000"/>
                  <a:headEnd/>
                  <a:tailEnd/>
                </a:ln>
              </p:spPr>
              <p:txBody>
                <a:bodyPr anchor="ctr"/>
                <a:lstStyle/>
                <a:p>
                  <a:endParaRPr lang="ru-RU" dirty="0"/>
                </a:p>
              </p:txBody>
            </p:sp>
            <p:sp>
              <p:nvSpPr>
                <p:cNvPr id="13337" name="Rectangle 27"/>
                <p:cNvSpPr>
                  <a:spLocks noChangeAspect="1" noChangeArrowheads="1"/>
                </p:cNvSpPr>
                <p:nvPr/>
              </p:nvSpPr>
              <p:spPr bwMode="auto">
                <a:xfrm>
                  <a:off x="1969" y="841"/>
                  <a:ext cx="1191" cy="70"/>
                </a:xfrm>
                <a:prstGeom prst="rect">
                  <a:avLst/>
                </a:prstGeom>
                <a:solidFill>
                  <a:srgbClr val="CCCCFF"/>
                </a:solidFill>
                <a:ln w="12700">
                  <a:solidFill>
                    <a:srgbClr val="000000"/>
                  </a:solidFill>
                  <a:miter lim="800000"/>
                  <a:headEnd/>
                  <a:tailEnd/>
                </a:ln>
              </p:spPr>
              <p:txBody>
                <a:bodyPr anchor="ctr"/>
                <a:lstStyle/>
                <a:p>
                  <a:endParaRPr lang="ru-RU" dirty="0"/>
                </a:p>
              </p:txBody>
            </p:sp>
            <p:sp>
              <p:nvSpPr>
                <p:cNvPr id="13338" name="Freeform 28"/>
                <p:cNvSpPr>
                  <a:spLocks noChangeAspect="1"/>
                </p:cNvSpPr>
                <p:nvPr/>
              </p:nvSpPr>
              <p:spPr bwMode="auto">
                <a:xfrm>
                  <a:off x="2634" y="561"/>
                  <a:ext cx="456" cy="526"/>
                </a:xfrm>
                <a:custGeom>
                  <a:avLst/>
                  <a:gdLst>
                    <a:gd name="T0" fmla="*/ 274 w 465"/>
                    <a:gd name="T1" fmla="*/ 152318 h 376"/>
                    <a:gd name="T2" fmla="*/ 211 w 465"/>
                    <a:gd name="T3" fmla="*/ 1 h 376"/>
                    <a:gd name="T4" fmla="*/ 207 w 465"/>
                    <a:gd name="T5" fmla="*/ 218858 h 376"/>
                    <a:gd name="T6" fmla="*/ 207 w 465"/>
                    <a:gd name="T7" fmla="*/ 1318195 h 376"/>
                    <a:gd name="T8" fmla="*/ 117 w 465"/>
                    <a:gd name="T9" fmla="*/ 1148167 h 376"/>
                    <a:gd name="T10" fmla="*/ 135 w 465"/>
                    <a:gd name="T11" fmla="*/ 1978847 h 376"/>
                    <a:gd name="T12" fmla="*/ 62 w 465"/>
                    <a:gd name="T13" fmla="*/ 2048431 h 376"/>
                    <a:gd name="T14" fmla="*/ 13 w 465"/>
                    <a:gd name="T15" fmla="*/ 3094825 h 376"/>
                    <a:gd name="T16" fmla="*/ 21 w 465"/>
                    <a:gd name="T17" fmla="*/ 2984745 h 376"/>
                    <a:gd name="T18" fmla="*/ 13 w 465"/>
                    <a:gd name="T19" fmla="*/ 3014165 h 3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5"/>
                    <a:gd name="T31" fmla="*/ 0 h 376"/>
                    <a:gd name="T32" fmla="*/ 465 w 465"/>
                    <a:gd name="T33" fmla="*/ 376 h 3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5" h="376">
                      <a:moveTo>
                        <a:pt x="465" y="17"/>
                      </a:moveTo>
                      <a:cubicBezTo>
                        <a:pt x="448" y="14"/>
                        <a:pt x="376" y="0"/>
                        <a:pt x="357" y="1"/>
                      </a:cubicBezTo>
                      <a:cubicBezTo>
                        <a:pt x="338" y="2"/>
                        <a:pt x="350" y="0"/>
                        <a:pt x="349" y="25"/>
                      </a:cubicBezTo>
                      <a:cubicBezTo>
                        <a:pt x="348" y="50"/>
                        <a:pt x="374" y="135"/>
                        <a:pt x="349" y="153"/>
                      </a:cubicBezTo>
                      <a:cubicBezTo>
                        <a:pt x="324" y="171"/>
                        <a:pt x="217" y="120"/>
                        <a:pt x="197" y="133"/>
                      </a:cubicBezTo>
                      <a:cubicBezTo>
                        <a:pt x="177" y="146"/>
                        <a:pt x="245" y="212"/>
                        <a:pt x="229" y="229"/>
                      </a:cubicBezTo>
                      <a:cubicBezTo>
                        <a:pt x="213" y="246"/>
                        <a:pt x="137" y="215"/>
                        <a:pt x="101" y="237"/>
                      </a:cubicBezTo>
                      <a:cubicBezTo>
                        <a:pt x="65" y="259"/>
                        <a:pt x="26" y="340"/>
                        <a:pt x="13" y="358"/>
                      </a:cubicBezTo>
                      <a:cubicBezTo>
                        <a:pt x="0" y="376"/>
                        <a:pt x="21" y="346"/>
                        <a:pt x="21" y="345"/>
                      </a:cubicBezTo>
                      <a:cubicBezTo>
                        <a:pt x="21" y="344"/>
                        <a:pt x="15" y="348"/>
                        <a:pt x="13" y="349"/>
                      </a:cubicBezTo>
                    </a:path>
                  </a:pathLst>
                </a:custGeom>
                <a:noFill/>
                <a:ln w="19050">
                  <a:solidFill>
                    <a:srgbClr val="000000"/>
                  </a:solidFill>
                  <a:round/>
                  <a:headEnd/>
                  <a:tailEnd type="triangle" w="med" len="med"/>
                </a:ln>
              </p:spPr>
              <p:txBody>
                <a:bodyPr anchor="ctr"/>
                <a:lstStyle/>
                <a:p>
                  <a:endParaRPr lang="ru-RU" dirty="0"/>
                </a:p>
              </p:txBody>
            </p:sp>
            <p:sp>
              <p:nvSpPr>
                <p:cNvPr id="13339" name="Freeform 29"/>
                <p:cNvSpPr>
                  <a:spLocks noChangeAspect="1"/>
                </p:cNvSpPr>
                <p:nvPr/>
              </p:nvSpPr>
              <p:spPr bwMode="auto">
                <a:xfrm>
                  <a:off x="2389" y="561"/>
                  <a:ext cx="455" cy="526"/>
                </a:xfrm>
                <a:custGeom>
                  <a:avLst/>
                  <a:gdLst>
                    <a:gd name="T0" fmla="*/ 258 w 465"/>
                    <a:gd name="T1" fmla="*/ 152318 h 376"/>
                    <a:gd name="T2" fmla="*/ 198 w 465"/>
                    <a:gd name="T3" fmla="*/ 1 h 376"/>
                    <a:gd name="T4" fmla="*/ 194 w 465"/>
                    <a:gd name="T5" fmla="*/ 218858 h 376"/>
                    <a:gd name="T6" fmla="*/ 194 w 465"/>
                    <a:gd name="T7" fmla="*/ 1318195 h 376"/>
                    <a:gd name="T8" fmla="*/ 110 w 465"/>
                    <a:gd name="T9" fmla="*/ 1148167 h 376"/>
                    <a:gd name="T10" fmla="*/ 128 w 465"/>
                    <a:gd name="T11" fmla="*/ 1978847 h 376"/>
                    <a:gd name="T12" fmla="*/ 58 w 465"/>
                    <a:gd name="T13" fmla="*/ 2048431 h 376"/>
                    <a:gd name="T14" fmla="*/ 13 w 465"/>
                    <a:gd name="T15" fmla="*/ 3094825 h 376"/>
                    <a:gd name="T16" fmla="*/ 21 w 465"/>
                    <a:gd name="T17" fmla="*/ 2984745 h 376"/>
                    <a:gd name="T18" fmla="*/ 13 w 465"/>
                    <a:gd name="T19" fmla="*/ 3014165 h 3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5"/>
                    <a:gd name="T31" fmla="*/ 0 h 376"/>
                    <a:gd name="T32" fmla="*/ 465 w 465"/>
                    <a:gd name="T33" fmla="*/ 376 h 3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5" h="376">
                      <a:moveTo>
                        <a:pt x="465" y="17"/>
                      </a:moveTo>
                      <a:cubicBezTo>
                        <a:pt x="448" y="14"/>
                        <a:pt x="376" y="0"/>
                        <a:pt x="357" y="1"/>
                      </a:cubicBezTo>
                      <a:cubicBezTo>
                        <a:pt x="338" y="2"/>
                        <a:pt x="350" y="0"/>
                        <a:pt x="349" y="25"/>
                      </a:cubicBezTo>
                      <a:cubicBezTo>
                        <a:pt x="348" y="50"/>
                        <a:pt x="374" y="135"/>
                        <a:pt x="349" y="153"/>
                      </a:cubicBezTo>
                      <a:cubicBezTo>
                        <a:pt x="324" y="171"/>
                        <a:pt x="217" y="120"/>
                        <a:pt x="197" y="133"/>
                      </a:cubicBezTo>
                      <a:cubicBezTo>
                        <a:pt x="177" y="146"/>
                        <a:pt x="245" y="212"/>
                        <a:pt x="229" y="229"/>
                      </a:cubicBezTo>
                      <a:cubicBezTo>
                        <a:pt x="213" y="246"/>
                        <a:pt x="137" y="215"/>
                        <a:pt x="101" y="237"/>
                      </a:cubicBezTo>
                      <a:cubicBezTo>
                        <a:pt x="65" y="259"/>
                        <a:pt x="26" y="340"/>
                        <a:pt x="13" y="358"/>
                      </a:cubicBezTo>
                      <a:cubicBezTo>
                        <a:pt x="0" y="376"/>
                        <a:pt x="21" y="346"/>
                        <a:pt x="21" y="345"/>
                      </a:cubicBezTo>
                      <a:cubicBezTo>
                        <a:pt x="21" y="344"/>
                        <a:pt x="15" y="348"/>
                        <a:pt x="13" y="349"/>
                      </a:cubicBezTo>
                    </a:path>
                  </a:pathLst>
                </a:custGeom>
                <a:noFill/>
                <a:ln w="19050">
                  <a:solidFill>
                    <a:srgbClr val="000000"/>
                  </a:solidFill>
                  <a:round/>
                  <a:headEnd/>
                  <a:tailEnd type="triangle" w="med" len="med"/>
                </a:ln>
              </p:spPr>
              <p:txBody>
                <a:bodyPr anchor="ctr"/>
                <a:lstStyle/>
                <a:p>
                  <a:endParaRPr lang="ru-RU" dirty="0"/>
                </a:p>
              </p:txBody>
            </p:sp>
            <p:sp>
              <p:nvSpPr>
                <p:cNvPr id="13340" name="Text Box 30"/>
                <p:cNvSpPr txBox="1">
                  <a:spLocks noChangeAspect="1" noChangeArrowheads="1"/>
                </p:cNvSpPr>
                <p:nvPr/>
              </p:nvSpPr>
              <p:spPr bwMode="auto">
                <a:xfrm>
                  <a:off x="3352" y="789"/>
                  <a:ext cx="629" cy="278"/>
                </a:xfrm>
                <a:prstGeom prst="rect">
                  <a:avLst/>
                </a:prstGeom>
                <a:noFill/>
                <a:ln w="9525">
                  <a:noFill/>
                  <a:miter lim="800000"/>
                  <a:headEnd/>
                  <a:tailEnd/>
                </a:ln>
              </p:spPr>
              <p:txBody>
                <a:bodyPr/>
                <a:lstStyle/>
                <a:p>
                  <a:r>
                    <a:rPr lang="ru-RU" sz="1200" dirty="0">
                      <a:solidFill>
                        <a:srgbClr val="000000"/>
                      </a:solidFill>
                      <a:latin typeface="Verdana" pitchFamily="34" charset="0"/>
                    </a:rPr>
                    <a:t>Стекло</a:t>
                  </a:r>
                  <a:endParaRPr lang="ru-RU" dirty="0">
                    <a:latin typeface="Verdana" pitchFamily="34" charset="0"/>
                  </a:endParaRPr>
                </a:p>
              </p:txBody>
            </p:sp>
            <p:sp>
              <p:nvSpPr>
                <p:cNvPr id="13341" name="Text Box 31"/>
                <p:cNvSpPr txBox="1">
                  <a:spLocks noChangeAspect="1" noChangeArrowheads="1"/>
                </p:cNvSpPr>
                <p:nvPr/>
              </p:nvSpPr>
              <p:spPr bwMode="auto">
                <a:xfrm>
                  <a:off x="3368" y="1064"/>
                  <a:ext cx="489" cy="278"/>
                </a:xfrm>
                <a:prstGeom prst="rect">
                  <a:avLst/>
                </a:prstGeom>
                <a:noFill/>
                <a:ln w="9525">
                  <a:noFill/>
                  <a:miter lim="800000"/>
                  <a:headEnd/>
                  <a:tailEnd/>
                </a:ln>
              </p:spPr>
              <p:txBody>
                <a:bodyPr/>
                <a:lstStyle/>
                <a:p>
                  <a:r>
                    <a:rPr lang="ru-RU" sz="1200" dirty="0">
                      <a:solidFill>
                        <a:srgbClr val="000000"/>
                      </a:solidFill>
                      <a:latin typeface="Verdana" pitchFamily="34" charset="0"/>
                    </a:rPr>
                    <a:t>Вода</a:t>
                  </a:r>
                  <a:endParaRPr lang="ru-RU" dirty="0">
                    <a:latin typeface="Verdana" pitchFamily="34" charset="0"/>
                  </a:endParaRPr>
                </a:p>
              </p:txBody>
            </p:sp>
            <p:sp>
              <p:nvSpPr>
                <p:cNvPr id="13342" name="Text Box 32"/>
                <p:cNvSpPr txBox="1">
                  <a:spLocks noChangeAspect="1" noChangeArrowheads="1"/>
                </p:cNvSpPr>
                <p:nvPr/>
              </p:nvSpPr>
              <p:spPr bwMode="auto">
                <a:xfrm>
                  <a:off x="3218" y="446"/>
                  <a:ext cx="160" cy="278"/>
                </a:xfrm>
                <a:prstGeom prst="rect">
                  <a:avLst/>
                </a:prstGeom>
                <a:noFill/>
                <a:ln w="9525">
                  <a:noFill/>
                  <a:miter lim="800000"/>
                  <a:headEnd/>
                  <a:tailEnd/>
                </a:ln>
              </p:spPr>
              <p:txBody>
                <a:bodyPr/>
                <a:lstStyle/>
                <a:p>
                  <a:endParaRPr lang="ru-RU" dirty="0">
                    <a:latin typeface="Verdana" pitchFamily="34" charset="0"/>
                  </a:endParaRPr>
                </a:p>
              </p:txBody>
            </p:sp>
            <p:sp>
              <p:nvSpPr>
                <p:cNvPr id="13343" name="AutoShape 33"/>
                <p:cNvSpPr>
                  <a:spLocks noChangeAspect="1" noChangeArrowheads="1"/>
                </p:cNvSpPr>
                <p:nvPr/>
              </p:nvSpPr>
              <p:spPr bwMode="auto">
                <a:xfrm>
                  <a:off x="3020" y="141"/>
                  <a:ext cx="420" cy="420"/>
                </a:xfrm>
                <a:prstGeom prst="sun">
                  <a:avLst>
                    <a:gd name="adj" fmla="val 25000"/>
                  </a:avLst>
                </a:prstGeom>
                <a:solidFill>
                  <a:srgbClr val="FF3300"/>
                </a:solidFill>
                <a:ln w="9525">
                  <a:solidFill>
                    <a:srgbClr val="000000"/>
                  </a:solidFill>
                  <a:miter lim="800000"/>
                  <a:headEnd/>
                  <a:tailEnd/>
                </a:ln>
              </p:spPr>
              <p:txBody>
                <a:bodyPr anchor="ctr"/>
                <a:lstStyle/>
                <a:p>
                  <a:endParaRPr lang="ru-RU" dirty="0"/>
                </a:p>
              </p:txBody>
            </p:sp>
            <p:cxnSp>
              <p:nvCxnSpPr>
                <p:cNvPr id="13344" name="AutoShape 34"/>
                <p:cNvCxnSpPr>
                  <a:cxnSpLocks noChangeAspect="1" noChangeShapeType="1"/>
                  <a:stCxn id="13336" idx="3"/>
                  <a:endCxn id="13332" idx="1"/>
                </p:cNvCxnSpPr>
                <p:nvPr/>
              </p:nvCxnSpPr>
              <p:spPr bwMode="auto">
                <a:xfrm>
                  <a:off x="3020" y="1315"/>
                  <a:ext cx="275" cy="2"/>
                </a:xfrm>
                <a:prstGeom prst="bentConnector3">
                  <a:avLst>
                    <a:gd name="adj1" fmla="val 49819"/>
                  </a:avLst>
                </a:prstGeom>
                <a:noFill/>
                <a:ln w="9525">
                  <a:solidFill>
                    <a:srgbClr val="000000"/>
                  </a:solidFill>
                  <a:miter lim="800000"/>
                  <a:headEnd/>
                  <a:tailEnd/>
                </a:ln>
              </p:spPr>
            </p:cxnSp>
            <p:cxnSp>
              <p:nvCxnSpPr>
                <p:cNvPr id="13345" name="AutoShape 35"/>
                <p:cNvCxnSpPr>
                  <a:cxnSpLocks noChangeAspect="1" noChangeShapeType="1"/>
                  <a:stCxn id="13341" idx="1"/>
                  <a:endCxn id="13335" idx="3"/>
                </p:cNvCxnSpPr>
                <p:nvPr/>
              </p:nvCxnSpPr>
              <p:spPr bwMode="auto">
                <a:xfrm rot="10800000">
                  <a:off x="2880" y="1139"/>
                  <a:ext cx="490" cy="3"/>
                </a:xfrm>
                <a:prstGeom prst="bentConnector3">
                  <a:avLst>
                    <a:gd name="adj1" fmla="val 50000"/>
                  </a:avLst>
                </a:prstGeom>
                <a:noFill/>
                <a:ln w="9525">
                  <a:solidFill>
                    <a:srgbClr val="000000"/>
                  </a:solidFill>
                  <a:miter lim="800000"/>
                  <a:headEnd/>
                  <a:tailEnd/>
                </a:ln>
              </p:spPr>
            </p:cxnSp>
            <p:cxnSp>
              <p:nvCxnSpPr>
                <p:cNvPr id="13346" name="AutoShape 36"/>
                <p:cNvCxnSpPr>
                  <a:cxnSpLocks noChangeAspect="1" noChangeShapeType="1"/>
                  <a:stCxn id="13337" idx="3"/>
                  <a:endCxn id="13340" idx="1"/>
                </p:cNvCxnSpPr>
                <p:nvPr/>
              </p:nvCxnSpPr>
              <p:spPr bwMode="auto">
                <a:xfrm flipV="1">
                  <a:off x="3160" y="869"/>
                  <a:ext cx="191" cy="7"/>
                </a:xfrm>
                <a:prstGeom prst="bentConnector3">
                  <a:avLst>
                    <a:gd name="adj1" fmla="val 49736"/>
                  </a:avLst>
                </a:prstGeom>
                <a:noFill/>
                <a:ln w="9525">
                  <a:solidFill>
                    <a:srgbClr val="000000"/>
                  </a:solidFill>
                  <a:miter lim="800000"/>
                  <a:headEnd/>
                  <a:tailEnd/>
                </a:ln>
              </p:spPr>
            </p:cxnSp>
            <p:sp>
              <p:nvSpPr>
                <p:cNvPr id="13347" name="Text Box 37"/>
                <p:cNvSpPr txBox="1">
                  <a:spLocks noChangeArrowheads="1"/>
                </p:cNvSpPr>
                <p:nvPr/>
              </p:nvSpPr>
              <p:spPr bwMode="auto">
                <a:xfrm>
                  <a:off x="2423" y="1662"/>
                  <a:ext cx="289" cy="278"/>
                </a:xfrm>
                <a:prstGeom prst="rect">
                  <a:avLst/>
                </a:prstGeom>
                <a:noFill/>
                <a:ln w="9525">
                  <a:noFill/>
                  <a:miter lim="800000"/>
                  <a:headEnd/>
                  <a:tailEnd/>
                </a:ln>
              </p:spPr>
              <p:txBody>
                <a:bodyPr/>
                <a:lstStyle/>
                <a:p>
                  <a:r>
                    <a:rPr lang="ru-RU" sz="1200" dirty="0">
                      <a:solidFill>
                        <a:srgbClr val="000000"/>
                      </a:solidFill>
                      <a:latin typeface="Verdana" pitchFamily="34" charset="0"/>
                    </a:rPr>
                    <a:t>б)</a:t>
                  </a:r>
                  <a:endParaRPr lang="ru-RU" dirty="0">
                    <a:latin typeface="Verdana" pitchFamily="34" charset="0"/>
                  </a:endParaRPr>
                </a:p>
              </p:txBody>
            </p:sp>
          </p:grpSp>
        </p:grpSp>
        <p:grpSp>
          <p:nvGrpSpPr>
            <p:cNvPr id="6" name="Group 38"/>
            <p:cNvGrpSpPr>
              <a:grpSpLocks/>
            </p:cNvGrpSpPr>
            <p:nvPr/>
          </p:nvGrpSpPr>
          <p:grpSpPr bwMode="auto">
            <a:xfrm>
              <a:off x="2913" y="637"/>
              <a:ext cx="1013" cy="739"/>
              <a:chOff x="3825" y="841"/>
              <a:chExt cx="1529" cy="1143"/>
            </a:xfrm>
          </p:grpSpPr>
          <p:cxnSp>
            <p:nvCxnSpPr>
              <p:cNvPr id="13320" name="AutoShape 39"/>
              <p:cNvCxnSpPr>
                <a:cxnSpLocks noChangeShapeType="1"/>
                <a:stCxn id="13341" idx="3"/>
                <a:endCxn id="13326" idx="1"/>
              </p:cNvCxnSpPr>
              <p:nvPr/>
            </p:nvCxnSpPr>
            <p:spPr bwMode="auto">
              <a:xfrm>
                <a:off x="3825" y="1142"/>
                <a:ext cx="527" cy="3"/>
              </a:xfrm>
              <a:prstGeom prst="bentConnector3">
                <a:avLst>
                  <a:gd name="adj1" fmla="val 49907"/>
                </a:avLst>
              </a:prstGeom>
              <a:noFill/>
              <a:ln w="9525">
                <a:solidFill>
                  <a:srgbClr val="000000"/>
                </a:solidFill>
                <a:miter lim="800000"/>
                <a:headEnd/>
                <a:tailEnd/>
              </a:ln>
            </p:spPr>
          </p:cxnSp>
          <p:cxnSp>
            <p:nvCxnSpPr>
              <p:cNvPr id="13321" name="AutoShape 40"/>
              <p:cNvCxnSpPr>
                <a:cxnSpLocks noChangeShapeType="1"/>
                <a:stCxn id="13340" idx="3"/>
                <a:endCxn id="13325" idx="1"/>
              </p:cNvCxnSpPr>
              <p:nvPr/>
            </p:nvCxnSpPr>
            <p:spPr bwMode="auto">
              <a:xfrm>
                <a:off x="3953" y="869"/>
                <a:ext cx="210" cy="7"/>
              </a:xfrm>
              <a:prstGeom prst="bentConnector3">
                <a:avLst>
                  <a:gd name="adj1" fmla="val 50000"/>
                </a:avLst>
              </a:prstGeom>
              <a:noFill/>
              <a:ln w="9525">
                <a:solidFill>
                  <a:srgbClr val="000000"/>
                </a:solidFill>
                <a:miter lim="800000"/>
                <a:headEnd/>
                <a:tailEnd/>
              </a:ln>
            </p:spPr>
          </p:cxnSp>
          <p:grpSp>
            <p:nvGrpSpPr>
              <p:cNvPr id="7" name="Group 41"/>
              <p:cNvGrpSpPr>
                <a:grpSpLocks/>
              </p:cNvGrpSpPr>
              <p:nvPr/>
            </p:nvGrpSpPr>
            <p:grpSpPr bwMode="auto">
              <a:xfrm>
                <a:off x="4070" y="841"/>
                <a:ext cx="1284" cy="1143"/>
                <a:chOff x="4070" y="841"/>
                <a:chExt cx="1284" cy="1143"/>
              </a:xfrm>
            </p:grpSpPr>
            <p:sp>
              <p:nvSpPr>
                <p:cNvPr id="13323" name="Rectangle 42"/>
                <p:cNvSpPr>
                  <a:spLocks noChangeAspect="1" noChangeArrowheads="1"/>
                </p:cNvSpPr>
                <p:nvPr/>
              </p:nvSpPr>
              <p:spPr bwMode="auto">
                <a:xfrm>
                  <a:off x="4268" y="911"/>
                  <a:ext cx="946" cy="491"/>
                </a:xfrm>
                <a:prstGeom prst="rect">
                  <a:avLst/>
                </a:prstGeom>
                <a:solidFill>
                  <a:srgbClr val="FFFFFF"/>
                </a:solidFill>
                <a:ln w="12700">
                  <a:solidFill>
                    <a:srgbClr val="000000"/>
                  </a:solidFill>
                  <a:miter lim="800000"/>
                  <a:headEnd/>
                  <a:tailEnd/>
                </a:ln>
              </p:spPr>
              <p:txBody>
                <a:bodyPr anchor="ctr"/>
                <a:lstStyle/>
                <a:p>
                  <a:endParaRPr lang="ru-RU" dirty="0"/>
                </a:p>
              </p:txBody>
            </p:sp>
            <p:sp>
              <p:nvSpPr>
                <p:cNvPr id="13324" name="Rectangle 43" descr="Широкий диагональный 1"/>
                <p:cNvSpPr>
                  <a:spLocks noChangeAspect="1" noChangeArrowheads="1"/>
                </p:cNvSpPr>
                <p:nvPr/>
              </p:nvSpPr>
              <p:spPr bwMode="auto">
                <a:xfrm>
                  <a:off x="4268" y="1227"/>
                  <a:ext cx="946" cy="175"/>
                </a:xfrm>
                <a:prstGeom prst="rect">
                  <a:avLst/>
                </a:prstGeom>
                <a:pattFill prst="wdDnDiag">
                  <a:fgClr>
                    <a:srgbClr val="000000"/>
                  </a:fgClr>
                  <a:bgClr>
                    <a:srgbClr val="FFFFFF"/>
                  </a:bgClr>
                </a:pattFill>
                <a:ln w="12700">
                  <a:solidFill>
                    <a:srgbClr val="000000"/>
                  </a:solidFill>
                  <a:miter lim="800000"/>
                  <a:headEnd/>
                  <a:tailEnd/>
                </a:ln>
              </p:spPr>
              <p:txBody>
                <a:bodyPr anchor="ctr"/>
                <a:lstStyle/>
                <a:p>
                  <a:endParaRPr lang="ru-RU" dirty="0"/>
                </a:p>
              </p:txBody>
            </p:sp>
            <p:sp>
              <p:nvSpPr>
                <p:cNvPr id="13325" name="Rectangle 44"/>
                <p:cNvSpPr>
                  <a:spLocks noChangeAspect="1" noChangeArrowheads="1"/>
                </p:cNvSpPr>
                <p:nvPr/>
              </p:nvSpPr>
              <p:spPr bwMode="auto">
                <a:xfrm>
                  <a:off x="4163" y="841"/>
                  <a:ext cx="1191" cy="70"/>
                </a:xfrm>
                <a:prstGeom prst="rect">
                  <a:avLst/>
                </a:prstGeom>
                <a:solidFill>
                  <a:srgbClr val="CCCCFF"/>
                </a:solidFill>
                <a:ln w="12700">
                  <a:solidFill>
                    <a:srgbClr val="000000"/>
                  </a:solidFill>
                  <a:miter lim="800000"/>
                  <a:headEnd/>
                  <a:tailEnd/>
                </a:ln>
              </p:spPr>
              <p:txBody>
                <a:bodyPr anchor="ctr"/>
                <a:lstStyle/>
                <a:p>
                  <a:endParaRPr lang="ru-RU" dirty="0"/>
                </a:p>
              </p:txBody>
            </p:sp>
            <p:sp>
              <p:nvSpPr>
                <p:cNvPr id="13326" name="Rectangle 45" descr="Штриховой горизонтальный"/>
                <p:cNvSpPr>
                  <a:spLocks noChangeArrowheads="1"/>
                </p:cNvSpPr>
                <p:nvPr/>
              </p:nvSpPr>
              <p:spPr bwMode="auto">
                <a:xfrm>
                  <a:off x="4352" y="1069"/>
                  <a:ext cx="752" cy="152"/>
                </a:xfrm>
                <a:prstGeom prst="rect">
                  <a:avLst/>
                </a:prstGeom>
                <a:pattFill prst="dashHorz">
                  <a:fgClr>
                    <a:srgbClr val="000000"/>
                  </a:fgClr>
                  <a:bgClr>
                    <a:srgbClr val="00FFFF"/>
                  </a:bgClr>
                </a:pattFill>
                <a:ln w="9525">
                  <a:solidFill>
                    <a:srgbClr val="000000"/>
                  </a:solidFill>
                  <a:miter lim="800000"/>
                  <a:headEnd/>
                  <a:tailEnd/>
                </a:ln>
              </p:spPr>
              <p:txBody>
                <a:bodyPr anchor="ctr"/>
                <a:lstStyle/>
                <a:p>
                  <a:endParaRPr lang="ru-RU" dirty="0"/>
                </a:p>
              </p:txBody>
            </p:sp>
            <p:sp>
              <p:nvSpPr>
                <p:cNvPr id="13327" name="Line 46"/>
                <p:cNvSpPr>
                  <a:spLocks noChangeShapeType="1"/>
                </p:cNvSpPr>
                <p:nvPr/>
              </p:nvSpPr>
              <p:spPr bwMode="auto">
                <a:xfrm>
                  <a:off x="4524" y="1071"/>
                  <a:ext cx="0" cy="156"/>
                </a:xfrm>
                <a:prstGeom prst="line">
                  <a:avLst/>
                </a:prstGeom>
                <a:noFill/>
                <a:ln w="9525">
                  <a:solidFill>
                    <a:srgbClr val="000000"/>
                  </a:solidFill>
                  <a:round/>
                  <a:headEnd/>
                  <a:tailEnd/>
                </a:ln>
              </p:spPr>
              <p:txBody>
                <a:bodyPr anchor="ctr"/>
                <a:lstStyle/>
                <a:p>
                  <a:endParaRPr lang="ru-RU" dirty="0"/>
                </a:p>
              </p:txBody>
            </p:sp>
            <p:sp>
              <p:nvSpPr>
                <p:cNvPr id="13328" name="Line 47"/>
                <p:cNvSpPr>
                  <a:spLocks noChangeShapeType="1"/>
                </p:cNvSpPr>
                <p:nvPr/>
              </p:nvSpPr>
              <p:spPr bwMode="auto">
                <a:xfrm>
                  <a:off x="4708" y="1071"/>
                  <a:ext cx="0" cy="156"/>
                </a:xfrm>
                <a:prstGeom prst="line">
                  <a:avLst/>
                </a:prstGeom>
                <a:noFill/>
                <a:ln w="9525">
                  <a:solidFill>
                    <a:srgbClr val="000000"/>
                  </a:solidFill>
                  <a:round/>
                  <a:headEnd/>
                  <a:tailEnd/>
                </a:ln>
              </p:spPr>
              <p:txBody>
                <a:bodyPr anchor="ctr"/>
                <a:lstStyle/>
                <a:p>
                  <a:endParaRPr lang="ru-RU" dirty="0"/>
                </a:p>
              </p:txBody>
            </p:sp>
            <p:sp>
              <p:nvSpPr>
                <p:cNvPr id="13329" name="Line 48"/>
                <p:cNvSpPr>
                  <a:spLocks noChangeShapeType="1"/>
                </p:cNvSpPr>
                <p:nvPr/>
              </p:nvSpPr>
              <p:spPr bwMode="auto">
                <a:xfrm>
                  <a:off x="4908" y="1071"/>
                  <a:ext cx="0" cy="156"/>
                </a:xfrm>
                <a:prstGeom prst="line">
                  <a:avLst/>
                </a:prstGeom>
                <a:noFill/>
                <a:ln w="9525">
                  <a:solidFill>
                    <a:srgbClr val="000000"/>
                  </a:solidFill>
                  <a:round/>
                  <a:headEnd/>
                  <a:tailEnd/>
                </a:ln>
              </p:spPr>
              <p:txBody>
                <a:bodyPr anchor="ctr"/>
                <a:lstStyle/>
                <a:p>
                  <a:endParaRPr lang="ru-RU" dirty="0"/>
                </a:p>
              </p:txBody>
            </p:sp>
            <p:cxnSp>
              <p:nvCxnSpPr>
                <p:cNvPr id="13330" name="AutoShape 49"/>
                <p:cNvCxnSpPr>
                  <a:cxnSpLocks noChangeShapeType="1"/>
                  <a:stCxn id="13332" idx="3"/>
                  <a:endCxn id="13324" idx="1"/>
                </p:cNvCxnSpPr>
                <p:nvPr/>
              </p:nvCxnSpPr>
              <p:spPr bwMode="auto">
                <a:xfrm flipV="1">
                  <a:off x="4070" y="1315"/>
                  <a:ext cx="198" cy="2"/>
                </a:xfrm>
                <a:prstGeom prst="bentConnector3">
                  <a:avLst>
                    <a:gd name="adj1" fmla="val 50000"/>
                  </a:avLst>
                </a:prstGeom>
                <a:noFill/>
                <a:ln w="9525">
                  <a:solidFill>
                    <a:srgbClr val="000000"/>
                  </a:solidFill>
                  <a:miter lim="800000"/>
                  <a:headEnd/>
                  <a:tailEnd/>
                </a:ln>
              </p:spPr>
            </p:cxnSp>
            <p:sp>
              <p:nvSpPr>
                <p:cNvPr id="13331" name="Text Box 50"/>
                <p:cNvSpPr txBox="1">
                  <a:spLocks noChangeArrowheads="1"/>
                </p:cNvSpPr>
                <p:nvPr/>
              </p:nvSpPr>
              <p:spPr bwMode="auto">
                <a:xfrm>
                  <a:off x="4581" y="1687"/>
                  <a:ext cx="311" cy="297"/>
                </a:xfrm>
                <a:prstGeom prst="rect">
                  <a:avLst/>
                </a:prstGeom>
                <a:noFill/>
                <a:ln w="9525">
                  <a:noFill/>
                  <a:miter lim="800000"/>
                  <a:headEnd/>
                  <a:tailEnd/>
                </a:ln>
              </p:spPr>
              <p:txBody>
                <a:bodyPr/>
                <a:lstStyle/>
                <a:p>
                  <a:r>
                    <a:rPr lang="ru-RU" sz="1200" dirty="0">
                      <a:solidFill>
                        <a:srgbClr val="000000"/>
                      </a:solidFill>
                      <a:latin typeface="Verdana" pitchFamily="34" charset="0"/>
                    </a:rPr>
                    <a:t>в)</a:t>
                  </a:r>
                  <a:endParaRPr lang="ru-RU" dirty="0">
                    <a:latin typeface="Verdana" pitchFamily="34" charset="0"/>
                  </a:endParaRPr>
                </a:p>
              </p:txBody>
            </p:sp>
          </p:grpSp>
        </p:grpSp>
      </p:grpSp>
      <p:sp>
        <p:nvSpPr>
          <p:cNvPr id="13315" name="Подзаголовок 49"/>
          <p:cNvSpPr>
            <a:spLocks noGrp="1"/>
          </p:cNvSpPr>
          <p:nvPr>
            <p:ph type="subTitle" idx="4294967295"/>
          </p:nvPr>
        </p:nvSpPr>
        <p:spPr>
          <a:xfrm>
            <a:off x="285720" y="285728"/>
            <a:ext cx="8501122" cy="357188"/>
          </a:xfrm>
        </p:spPr>
        <p:txBody>
          <a:bodyPr>
            <a:noAutofit/>
          </a:bodyPr>
          <a:lstStyle/>
          <a:p>
            <a:pPr algn="ctr"/>
            <a:r>
              <a:rPr lang="ru-RU" sz="2000" b="1" i="1" dirty="0" smtClean="0"/>
              <a:t>Непосредственное   преобразование   солнечного   излучения</a:t>
            </a:r>
          </a:p>
        </p:txBody>
      </p:sp>
      <p:sp>
        <p:nvSpPr>
          <p:cNvPr id="50"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t="18750"/>
          <a:stretch>
            <a:fillRect/>
          </a:stretch>
        </p:blipFill>
        <p:spPr bwMode="auto">
          <a:xfrm>
            <a:off x="285720" y="2643182"/>
            <a:ext cx="8572560" cy="3857652"/>
          </a:xfrm>
          <a:prstGeom prst="rect">
            <a:avLst/>
          </a:prstGeom>
          <a:noFill/>
          <a:ln w="9525">
            <a:noFill/>
            <a:miter lim="800000"/>
            <a:headEnd/>
            <a:tailEnd/>
          </a:ln>
        </p:spPr>
      </p:pic>
      <p:pic>
        <p:nvPicPr>
          <p:cNvPr id="58370" name="Picture 2" descr="Солнечный водонагреватель в Ильичевске - Проточные водонагре…"/>
          <p:cNvPicPr>
            <a:picLocks noChangeAspect="1" noChangeArrowheads="1"/>
          </p:cNvPicPr>
          <p:nvPr/>
        </p:nvPicPr>
        <p:blipFill>
          <a:blip r:embed="rId3"/>
          <a:srcRect/>
          <a:stretch>
            <a:fillRect/>
          </a:stretch>
        </p:blipFill>
        <p:spPr bwMode="auto">
          <a:xfrm>
            <a:off x="285720" y="357166"/>
            <a:ext cx="8572560" cy="2286016"/>
          </a:xfrm>
          <a:prstGeom prst="rect">
            <a:avLst/>
          </a:prstGeom>
          <a:noFill/>
        </p:spPr>
      </p:pic>
      <p:sp>
        <p:nvSpPr>
          <p:cNvPr id="4" name="Прямоугольник 3"/>
          <p:cNvSpPr>
            <a:spLocks noChangeArrowheads="1"/>
          </p:cNvSpPr>
          <p:nvPr/>
        </p:nvSpPr>
        <p:spPr bwMode="auto">
          <a:xfrm>
            <a:off x="214282" y="4714884"/>
            <a:ext cx="8572560" cy="1785104"/>
          </a:xfrm>
          <a:prstGeom prst="rect">
            <a:avLst/>
          </a:prstGeom>
          <a:noFill/>
          <a:ln w="9525">
            <a:noFill/>
            <a:miter lim="800000"/>
            <a:headEnd/>
            <a:tailEnd/>
          </a:ln>
        </p:spPr>
        <p:txBody>
          <a:bodyPr wrap="square">
            <a:spAutoFit/>
          </a:bodyPr>
          <a:lstStyle/>
          <a:p>
            <a:pPr algn="just"/>
            <a:r>
              <a:rPr lang="ru-RU" sz="2200" b="1" dirty="0"/>
              <a:t>Эффективный солнечный водонагреватель был изобретен в 1909г</a:t>
            </a:r>
          </a:p>
          <a:p>
            <a:pPr algn="just"/>
            <a:r>
              <a:rPr lang="ru-RU" sz="2200" b="1" dirty="0"/>
              <a:t>Для нагрева 100 литров воды солнечная установка должна иметь 2- 3 м</a:t>
            </a:r>
            <a:r>
              <a:rPr lang="ru-RU" sz="2200" b="1" baseline="30000" dirty="0"/>
              <a:t>2 </a:t>
            </a:r>
            <a:r>
              <a:rPr lang="ru-RU" sz="2200" b="1" dirty="0"/>
              <a:t>солнечных коллекторов. Такая установка в солнечный день обеспечит нагрев воды до температуры   90°С.  В  зимний  период  - до 50°С. </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5720" y="357167"/>
            <a:ext cx="8572560" cy="6740307"/>
          </a:xfrm>
          <a:prstGeom prst="rect">
            <a:avLst/>
          </a:prstGeom>
        </p:spPr>
        <p:txBody>
          <a:bodyPr wrap="square">
            <a:spAutoFit/>
          </a:bodyPr>
          <a:lstStyle/>
          <a:p>
            <a:pPr algn="just">
              <a:buFont typeface="Arial" pitchFamily="34" charset="0"/>
              <a:buChar char="•"/>
              <a:defRPr/>
            </a:pPr>
            <a:r>
              <a:rPr lang="ru-RU" sz="2400" b="1" i="1" dirty="0" smtClean="0">
                <a:solidFill>
                  <a:srgbClr val="C00000"/>
                </a:solidFill>
              </a:rPr>
              <a:t>1м</a:t>
            </a:r>
            <a:r>
              <a:rPr lang="ru-RU" sz="2400" b="1" i="1" baseline="30000" dirty="0" smtClean="0">
                <a:solidFill>
                  <a:srgbClr val="C00000"/>
                </a:solidFill>
              </a:rPr>
              <a:t>2</a:t>
            </a:r>
            <a:r>
              <a:rPr lang="ru-RU" sz="2400" b="1" i="1" dirty="0" smtClean="0">
                <a:solidFill>
                  <a:srgbClr val="C00000"/>
                </a:solidFill>
              </a:rPr>
              <a:t> солнечного коллектора вырабатывает электроэнергии:</a:t>
            </a:r>
          </a:p>
          <a:p>
            <a:pPr algn="just">
              <a:defRPr/>
            </a:pPr>
            <a:r>
              <a:rPr lang="ru-RU" sz="2400" b="1" dirty="0" smtClean="0"/>
              <a:t> </a:t>
            </a:r>
            <a:r>
              <a:rPr lang="ru-RU" sz="2400" b="1" u="sng" dirty="0" smtClean="0"/>
              <a:t>4,86–6,48</a:t>
            </a:r>
            <a:r>
              <a:rPr lang="ru-RU" sz="2400" b="1" dirty="0" smtClean="0"/>
              <a:t>  кВт· в  сутки   или   </a:t>
            </a:r>
            <a:r>
              <a:rPr lang="ru-RU" sz="2400" b="1" u="sng" dirty="0" smtClean="0"/>
              <a:t>1070–1426</a:t>
            </a:r>
            <a:r>
              <a:rPr lang="ru-RU" sz="2400" b="1" dirty="0" smtClean="0"/>
              <a:t>   кВт·ч   в   год. </a:t>
            </a:r>
          </a:p>
          <a:p>
            <a:pPr algn="just">
              <a:buFont typeface="Arial" pitchFamily="34" charset="0"/>
              <a:buChar char="•"/>
              <a:defRPr/>
            </a:pPr>
            <a:r>
              <a:rPr lang="ru-RU" sz="2400" b="1" i="1" dirty="0" smtClean="0">
                <a:solidFill>
                  <a:srgbClr val="C00000"/>
                </a:solidFill>
              </a:rPr>
              <a:t>Нагревает воды в сутки:</a:t>
            </a:r>
          </a:p>
          <a:p>
            <a:pPr algn="just">
              <a:buFontTx/>
              <a:buChar char="-"/>
              <a:defRPr/>
            </a:pPr>
            <a:r>
              <a:rPr lang="ru-RU" sz="2400" b="1" dirty="0" smtClean="0"/>
              <a:t> 420–360  л     (при 30°С) </a:t>
            </a:r>
          </a:p>
          <a:p>
            <a:pPr algn="just">
              <a:buFontTx/>
              <a:buChar char="-"/>
              <a:defRPr/>
            </a:pPr>
            <a:r>
              <a:rPr lang="ru-RU" sz="2400" b="1" dirty="0" smtClean="0"/>
              <a:t> 210–280  л    (при 40°С);</a:t>
            </a:r>
          </a:p>
          <a:p>
            <a:pPr algn="just">
              <a:defRPr/>
            </a:pPr>
            <a:r>
              <a:rPr lang="ru-RU" sz="2400" b="1" dirty="0" smtClean="0"/>
              <a:t>- 130–175  л    (при 50°С);</a:t>
            </a:r>
          </a:p>
          <a:p>
            <a:pPr algn="just">
              <a:defRPr/>
            </a:pPr>
            <a:r>
              <a:rPr lang="ru-RU" sz="2400" b="1" dirty="0" smtClean="0"/>
              <a:t>- 90–120  л      (при 60°С).</a:t>
            </a:r>
          </a:p>
          <a:p>
            <a:pPr algn="just">
              <a:buFont typeface="Arial" pitchFamily="34" charset="0"/>
              <a:buChar char="•"/>
              <a:defRPr/>
            </a:pPr>
            <a:r>
              <a:rPr lang="ru-RU" sz="2400" b="1" dirty="0" smtClean="0"/>
              <a:t>Гелиоустановка (2 м</a:t>
            </a:r>
            <a:r>
              <a:rPr lang="ru-RU" sz="2400" b="1" baseline="30000" dirty="0" smtClean="0"/>
              <a:t>2</a:t>
            </a:r>
            <a:r>
              <a:rPr lang="ru-RU" sz="2400" b="1" dirty="0" smtClean="0"/>
              <a:t>) </a:t>
            </a:r>
            <a:r>
              <a:rPr lang="ru-RU" sz="2400" b="1" i="1" dirty="0" smtClean="0"/>
              <a:t>вырабатывает в год 2000 кВт/ч</a:t>
            </a:r>
            <a:r>
              <a:rPr lang="ru-RU" sz="2400" b="1" dirty="0" smtClean="0"/>
              <a:t>, что </a:t>
            </a:r>
            <a:r>
              <a:rPr lang="ru-RU" sz="2400" b="1" u="sng" dirty="0" smtClean="0"/>
              <a:t>достаточно</a:t>
            </a:r>
            <a:r>
              <a:rPr lang="ru-RU" sz="2400" b="1" dirty="0" smtClean="0"/>
              <a:t> для обеспечения бытовых нужд частного дома. Дневной избыток энергии владельцы продают государству по 80 центов за кВт, а ночью или зимой покупают это же количество, но уже по 20 центов.</a:t>
            </a:r>
          </a:p>
          <a:p>
            <a:pPr algn="just">
              <a:buFont typeface="Arial" pitchFamily="34" charset="0"/>
              <a:buChar char="•"/>
              <a:defRPr/>
            </a:pPr>
            <a:r>
              <a:rPr lang="ru-RU" sz="2400" b="1" i="1" dirty="0" smtClean="0"/>
              <a:t>Могут </a:t>
            </a:r>
            <a:r>
              <a:rPr lang="ru-RU" sz="2400" b="1" i="1" dirty="0" smtClean="0">
                <a:solidFill>
                  <a:srgbClr val="C00000"/>
                </a:solidFill>
              </a:rPr>
              <a:t>обеспечить нужды сельского хозяйства </a:t>
            </a:r>
            <a:r>
              <a:rPr lang="ru-RU" sz="2400" b="1" dirty="0" smtClean="0">
                <a:solidFill>
                  <a:srgbClr val="C00000"/>
                </a:solidFill>
              </a:rPr>
              <a:t>в теплой воде </a:t>
            </a:r>
          </a:p>
          <a:p>
            <a:pPr algn="just">
              <a:defRPr/>
            </a:pPr>
            <a:r>
              <a:rPr lang="ru-RU" sz="2400" b="1" dirty="0" smtClean="0"/>
              <a:t>в летний период на 90%, </a:t>
            </a:r>
          </a:p>
          <a:p>
            <a:pPr algn="just">
              <a:defRPr/>
            </a:pPr>
            <a:r>
              <a:rPr lang="ru-RU" sz="2400" b="1" dirty="0" smtClean="0"/>
              <a:t>в переходный период – на 55-65%, </a:t>
            </a:r>
          </a:p>
          <a:p>
            <a:pPr algn="just">
              <a:defRPr/>
            </a:pPr>
            <a:r>
              <a:rPr lang="ru-RU" sz="2400" b="1" dirty="0" smtClean="0"/>
              <a:t>в зимний – на 30%.</a:t>
            </a:r>
          </a:p>
          <a:p>
            <a:pPr algn="just">
              <a:defRPr/>
            </a:pPr>
            <a:endParaRPr lang="ru-RU" sz="2400" b="1" dirty="0"/>
          </a:p>
        </p:txBody>
      </p:sp>
      <p:sp>
        <p:nvSpPr>
          <p:cNvPr id="3"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Прямоугольник 89"/>
          <p:cNvSpPr/>
          <p:nvPr/>
        </p:nvSpPr>
        <p:spPr>
          <a:xfrm>
            <a:off x="285720" y="285728"/>
            <a:ext cx="8572560"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2" name="Group 4"/>
          <p:cNvGrpSpPr>
            <a:grpSpLocks/>
          </p:cNvGrpSpPr>
          <p:nvPr/>
        </p:nvGrpSpPr>
        <p:grpSpPr bwMode="auto">
          <a:xfrm>
            <a:off x="357158" y="428604"/>
            <a:ext cx="8429684" cy="5868929"/>
            <a:chOff x="-19" y="417"/>
            <a:chExt cx="5206" cy="3112"/>
          </a:xfrm>
          <a:solidFill>
            <a:schemeClr val="bg2"/>
          </a:solidFill>
        </p:grpSpPr>
        <p:sp>
          <p:nvSpPr>
            <p:cNvPr id="30723" name="Text Box 5"/>
            <p:cNvSpPr txBox="1">
              <a:spLocks noChangeArrowheads="1"/>
            </p:cNvSpPr>
            <p:nvPr/>
          </p:nvSpPr>
          <p:spPr bwMode="auto">
            <a:xfrm>
              <a:off x="-19" y="2766"/>
              <a:ext cx="5043" cy="763"/>
            </a:xfrm>
            <a:prstGeom prst="rect">
              <a:avLst/>
            </a:prstGeom>
            <a:grpFill/>
            <a:ln w="9525">
              <a:noFill/>
              <a:miter lim="800000"/>
              <a:headEnd/>
              <a:tailEnd/>
            </a:ln>
          </p:spPr>
          <p:txBody>
            <a:bodyPr/>
            <a:lstStyle/>
            <a:p>
              <a:pPr algn="ctr"/>
              <a:r>
                <a:rPr lang="ru-RU" b="1" i="1" dirty="0"/>
                <a:t>Пассивные солнечные нагреватели:</a:t>
              </a:r>
            </a:p>
            <a:p>
              <a:pPr algn="ctr"/>
              <a:r>
                <a:rPr lang="ru-RU" b="1" i="1" dirty="0"/>
                <a:t>а - прямой нагрев задней стенки  здания:  использованы   массивные,</a:t>
              </a:r>
            </a:p>
            <a:p>
              <a:pPr algn="ctr"/>
              <a:r>
                <a:rPr lang="ru-RU" b="1" i="1" dirty="0"/>
                <a:t>окрашенные в черный цвет поверхности с усиленной теплоизоляцией</a:t>
              </a:r>
            </a:p>
            <a:p>
              <a:pPr algn="ctr"/>
              <a:r>
                <a:rPr lang="ru-RU" b="1" i="1" dirty="0"/>
                <a:t>для поглощения и накопления солнечной теплоты;</a:t>
              </a:r>
            </a:p>
            <a:p>
              <a:pPr algn="ctr"/>
              <a:r>
                <a:rPr lang="ru-RU" b="1" i="1" dirty="0"/>
                <a:t>б  - здание с накопительной стенкой</a:t>
              </a:r>
              <a:r>
                <a:rPr lang="ru-RU" b="1" dirty="0"/>
                <a:t> </a:t>
              </a:r>
            </a:p>
          </p:txBody>
        </p:sp>
        <p:grpSp>
          <p:nvGrpSpPr>
            <p:cNvPr id="3" name="Group 6"/>
            <p:cNvGrpSpPr>
              <a:grpSpLocks/>
            </p:cNvGrpSpPr>
            <p:nvPr/>
          </p:nvGrpSpPr>
          <p:grpSpPr bwMode="auto">
            <a:xfrm>
              <a:off x="-19" y="417"/>
              <a:ext cx="2115" cy="2313"/>
              <a:chOff x="-415" y="1188"/>
              <a:chExt cx="2405" cy="2313"/>
            </a:xfrm>
            <a:grpFill/>
          </p:grpSpPr>
          <p:grpSp>
            <p:nvGrpSpPr>
              <p:cNvPr id="4" name="Group 7"/>
              <p:cNvGrpSpPr>
                <a:grpSpLocks/>
              </p:cNvGrpSpPr>
              <p:nvPr/>
            </p:nvGrpSpPr>
            <p:grpSpPr bwMode="auto">
              <a:xfrm>
                <a:off x="-415" y="1188"/>
                <a:ext cx="2405" cy="2077"/>
                <a:chOff x="-415" y="1188"/>
                <a:chExt cx="2405" cy="2077"/>
              </a:xfrm>
              <a:grpFill/>
            </p:grpSpPr>
            <p:sp>
              <p:nvSpPr>
                <p:cNvPr id="8200" name="Rectangle 8"/>
                <p:cNvSpPr>
                  <a:spLocks noChangeArrowheads="1"/>
                </p:cNvSpPr>
                <p:nvPr/>
              </p:nvSpPr>
              <p:spPr bwMode="auto">
                <a:xfrm>
                  <a:off x="-415" y="1188"/>
                  <a:ext cx="2405" cy="2077"/>
                </a:xfrm>
                <a:prstGeom prst="rect">
                  <a:avLst/>
                </a:prstGeom>
                <a:grpFill/>
                <a:ln w="9525">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sp>
              <p:nvSpPr>
                <p:cNvPr id="8201" name="Rectangle 9"/>
                <p:cNvSpPr>
                  <a:spLocks noChangeArrowheads="1"/>
                </p:cNvSpPr>
                <p:nvPr/>
              </p:nvSpPr>
              <p:spPr bwMode="auto">
                <a:xfrm>
                  <a:off x="1758" y="1716"/>
                  <a:ext cx="74" cy="576"/>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grpSp>
              <p:nvGrpSpPr>
                <p:cNvPr id="5" name="Group 10"/>
                <p:cNvGrpSpPr>
                  <a:grpSpLocks noChangeAspect="1"/>
                </p:cNvGrpSpPr>
                <p:nvPr/>
              </p:nvGrpSpPr>
              <p:grpSpPr bwMode="auto">
                <a:xfrm>
                  <a:off x="961" y="2314"/>
                  <a:ext cx="891" cy="124"/>
                  <a:chOff x="2509" y="2251"/>
                  <a:chExt cx="437" cy="61"/>
                </a:xfrm>
                <a:grpFill/>
              </p:grpSpPr>
              <p:grpSp>
                <p:nvGrpSpPr>
                  <p:cNvPr id="6" name="Group 11"/>
                  <p:cNvGrpSpPr>
                    <a:grpSpLocks noChangeAspect="1"/>
                  </p:cNvGrpSpPr>
                  <p:nvPr/>
                </p:nvGrpSpPr>
                <p:grpSpPr bwMode="auto">
                  <a:xfrm>
                    <a:off x="2509" y="2252"/>
                    <a:ext cx="90" cy="60"/>
                    <a:chOff x="2509" y="2252"/>
                    <a:chExt cx="90" cy="60"/>
                  </a:xfrm>
                  <a:grpFill/>
                </p:grpSpPr>
                <p:sp>
                  <p:nvSpPr>
                    <p:cNvPr id="8204" name="Line 12"/>
                    <p:cNvSpPr>
                      <a:spLocks noChangeAspect="1" noChangeShapeType="1"/>
                    </p:cNvSpPr>
                    <p:nvPr/>
                  </p:nvSpPr>
                  <p:spPr bwMode="auto">
                    <a:xfrm flipV="1">
                      <a:off x="250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05" name="Line 13"/>
                    <p:cNvSpPr>
                      <a:spLocks noChangeAspect="1" noChangeShapeType="1"/>
                    </p:cNvSpPr>
                    <p:nvPr/>
                  </p:nvSpPr>
                  <p:spPr bwMode="auto">
                    <a:xfrm flipV="1">
                      <a:off x="256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grpSp>
              <p:sp>
                <p:nvSpPr>
                  <p:cNvPr id="8206" name="Line 14"/>
                  <p:cNvSpPr>
                    <a:spLocks noChangeAspect="1" noChangeShapeType="1"/>
                  </p:cNvSpPr>
                  <p:nvPr/>
                </p:nvSpPr>
                <p:spPr bwMode="auto">
                  <a:xfrm>
                    <a:off x="2538" y="2252"/>
                    <a:ext cx="408" cy="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grpSp>
                <p:nvGrpSpPr>
                  <p:cNvPr id="7" name="Group 15"/>
                  <p:cNvGrpSpPr>
                    <a:grpSpLocks noChangeAspect="1"/>
                  </p:cNvGrpSpPr>
                  <p:nvPr/>
                </p:nvGrpSpPr>
                <p:grpSpPr bwMode="auto">
                  <a:xfrm>
                    <a:off x="2626" y="2252"/>
                    <a:ext cx="90" cy="60"/>
                    <a:chOff x="2509" y="2252"/>
                    <a:chExt cx="90" cy="60"/>
                  </a:xfrm>
                  <a:grpFill/>
                </p:grpSpPr>
                <p:sp>
                  <p:nvSpPr>
                    <p:cNvPr id="8208" name="Line 16"/>
                    <p:cNvSpPr>
                      <a:spLocks noChangeAspect="1" noChangeShapeType="1"/>
                    </p:cNvSpPr>
                    <p:nvPr/>
                  </p:nvSpPr>
                  <p:spPr bwMode="auto">
                    <a:xfrm flipV="1">
                      <a:off x="250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09" name="Line 17"/>
                    <p:cNvSpPr>
                      <a:spLocks noChangeAspect="1" noChangeShapeType="1"/>
                    </p:cNvSpPr>
                    <p:nvPr/>
                  </p:nvSpPr>
                  <p:spPr bwMode="auto">
                    <a:xfrm flipV="1">
                      <a:off x="256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grpSp>
              <p:grpSp>
                <p:nvGrpSpPr>
                  <p:cNvPr id="8" name="Group 18"/>
                  <p:cNvGrpSpPr>
                    <a:grpSpLocks noChangeAspect="1"/>
                  </p:cNvGrpSpPr>
                  <p:nvPr/>
                </p:nvGrpSpPr>
                <p:grpSpPr bwMode="auto">
                  <a:xfrm>
                    <a:off x="2740" y="2251"/>
                    <a:ext cx="90" cy="60"/>
                    <a:chOff x="2509" y="2252"/>
                    <a:chExt cx="90" cy="60"/>
                  </a:xfrm>
                  <a:grpFill/>
                </p:grpSpPr>
                <p:sp>
                  <p:nvSpPr>
                    <p:cNvPr id="8211" name="Line 19"/>
                    <p:cNvSpPr>
                      <a:spLocks noChangeAspect="1" noChangeShapeType="1"/>
                    </p:cNvSpPr>
                    <p:nvPr/>
                  </p:nvSpPr>
                  <p:spPr bwMode="auto">
                    <a:xfrm flipV="1">
                      <a:off x="250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12" name="Line 20"/>
                    <p:cNvSpPr>
                      <a:spLocks noChangeAspect="1" noChangeShapeType="1"/>
                    </p:cNvSpPr>
                    <p:nvPr/>
                  </p:nvSpPr>
                  <p:spPr bwMode="auto">
                    <a:xfrm flipV="1">
                      <a:off x="256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grpSp>
              <p:grpSp>
                <p:nvGrpSpPr>
                  <p:cNvPr id="9" name="Group 21"/>
                  <p:cNvGrpSpPr>
                    <a:grpSpLocks noChangeAspect="1"/>
                  </p:cNvGrpSpPr>
                  <p:nvPr/>
                </p:nvGrpSpPr>
                <p:grpSpPr bwMode="auto">
                  <a:xfrm>
                    <a:off x="2854" y="2252"/>
                    <a:ext cx="90" cy="60"/>
                    <a:chOff x="2509" y="2252"/>
                    <a:chExt cx="90" cy="60"/>
                  </a:xfrm>
                  <a:grpFill/>
                </p:grpSpPr>
                <p:sp>
                  <p:nvSpPr>
                    <p:cNvPr id="8214" name="Line 22"/>
                    <p:cNvSpPr>
                      <a:spLocks noChangeAspect="1" noChangeShapeType="1"/>
                    </p:cNvSpPr>
                    <p:nvPr/>
                  </p:nvSpPr>
                  <p:spPr bwMode="auto">
                    <a:xfrm flipV="1">
                      <a:off x="250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15" name="Line 23"/>
                    <p:cNvSpPr>
                      <a:spLocks noChangeAspect="1" noChangeShapeType="1"/>
                    </p:cNvSpPr>
                    <p:nvPr/>
                  </p:nvSpPr>
                  <p:spPr bwMode="auto">
                    <a:xfrm flipV="1">
                      <a:off x="256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grpSp>
            </p:grpSp>
            <p:sp>
              <p:nvSpPr>
                <p:cNvPr id="8216" name="Line 24"/>
                <p:cNvSpPr>
                  <a:spLocks noChangeShapeType="1"/>
                </p:cNvSpPr>
                <p:nvPr/>
              </p:nvSpPr>
              <p:spPr bwMode="auto">
                <a:xfrm>
                  <a:off x="990" y="2289"/>
                  <a:ext cx="819" cy="0"/>
                </a:xfrm>
                <a:prstGeom prst="line">
                  <a:avLst/>
                </a:prstGeom>
                <a:grpFill/>
                <a:ln w="762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17" name="Rectangle 25" descr="Светлый диагональный 2"/>
                <p:cNvSpPr>
                  <a:spLocks noChangeArrowheads="1"/>
                </p:cNvSpPr>
                <p:nvPr/>
              </p:nvSpPr>
              <p:spPr bwMode="auto">
                <a:xfrm>
                  <a:off x="1806" y="1737"/>
                  <a:ext cx="74" cy="576"/>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sp>
              <p:nvSpPr>
                <p:cNvPr id="8218" name="Line 26"/>
                <p:cNvSpPr>
                  <a:spLocks noChangeShapeType="1"/>
                </p:cNvSpPr>
                <p:nvPr/>
              </p:nvSpPr>
              <p:spPr bwMode="auto">
                <a:xfrm>
                  <a:off x="1404" y="1575"/>
                  <a:ext cx="0" cy="707"/>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19" name="Rectangle 27"/>
                <p:cNvSpPr>
                  <a:spLocks noChangeAspect="1" noChangeArrowheads="1"/>
                </p:cNvSpPr>
                <p:nvPr/>
              </p:nvSpPr>
              <p:spPr bwMode="auto">
                <a:xfrm rot="1316138">
                  <a:off x="1242" y="1616"/>
                  <a:ext cx="678" cy="39"/>
                </a:xfrm>
                <a:prstGeom prst="rect">
                  <a:avLst/>
                </a:prstGeom>
                <a:grpFill/>
                <a:ln w="12700">
                  <a:solidFill>
                    <a:srgbClr val="FFFFFF"/>
                  </a:solidFill>
                  <a:miter lim="800000"/>
                  <a:headEnd/>
                  <a:tailEnd/>
                </a:ln>
                <a:effectLst>
                  <a:outerShdw dist="35921" dir="2700000" algn="ctr" rotWithShape="0">
                    <a:srgbClr val="808080"/>
                  </a:outerShdw>
                </a:effectLst>
              </p:spPr>
              <p:txBody>
                <a:bodyPr anchor="ctr"/>
                <a:lstStyle/>
                <a:p>
                  <a:pPr>
                    <a:defRPr/>
                  </a:pPr>
                  <a:endParaRPr lang="ru-RU" dirty="0"/>
                </a:p>
              </p:txBody>
            </p:sp>
            <p:sp>
              <p:nvSpPr>
                <p:cNvPr id="8220" name="Line 28"/>
                <p:cNvSpPr>
                  <a:spLocks noChangeShapeType="1"/>
                </p:cNvSpPr>
                <p:nvPr/>
              </p:nvSpPr>
              <p:spPr bwMode="auto">
                <a:xfrm>
                  <a:off x="1266" y="1537"/>
                  <a:ext cx="632" cy="266"/>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21" name="Line 29"/>
                <p:cNvSpPr>
                  <a:spLocks noChangeShapeType="1"/>
                </p:cNvSpPr>
                <p:nvPr/>
              </p:nvSpPr>
              <p:spPr bwMode="auto">
                <a:xfrm flipV="1">
                  <a:off x="1881" y="1730"/>
                  <a:ext cx="0" cy="64"/>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22" name="Rectangle 30" descr="Темный диагональный 2"/>
                <p:cNvSpPr>
                  <a:spLocks noChangeAspect="1" noChangeArrowheads="1"/>
                </p:cNvSpPr>
                <p:nvPr/>
              </p:nvSpPr>
              <p:spPr bwMode="auto">
                <a:xfrm rot="1315119">
                  <a:off x="1263" y="1577"/>
                  <a:ext cx="666" cy="41"/>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sp>
              <p:nvSpPr>
                <p:cNvPr id="8223" name="Line 31"/>
                <p:cNvSpPr>
                  <a:spLocks noChangeShapeType="1"/>
                </p:cNvSpPr>
                <p:nvPr/>
              </p:nvSpPr>
              <p:spPr bwMode="auto">
                <a:xfrm>
                  <a:off x="1917" y="1706"/>
                  <a:ext cx="40" cy="19"/>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24" name="Line 32"/>
                <p:cNvSpPr>
                  <a:spLocks noChangeShapeType="1"/>
                </p:cNvSpPr>
                <p:nvPr/>
              </p:nvSpPr>
              <p:spPr bwMode="auto">
                <a:xfrm flipV="1">
                  <a:off x="1070" y="2050"/>
                  <a:ext cx="0" cy="212"/>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25" name="Line 33"/>
                <p:cNvSpPr>
                  <a:spLocks noChangeShapeType="1"/>
                </p:cNvSpPr>
                <p:nvPr/>
              </p:nvSpPr>
              <p:spPr bwMode="auto">
                <a:xfrm flipV="1">
                  <a:off x="1004" y="1906"/>
                  <a:ext cx="400" cy="168"/>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26" name="Line 34"/>
                <p:cNvSpPr>
                  <a:spLocks noChangeShapeType="1"/>
                </p:cNvSpPr>
                <p:nvPr/>
              </p:nvSpPr>
              <p:spPr bwMode="auto">
                <a:xfrm flipV="1">
                  <a:off x="1004" y="1878"/>
                  <a:ext cx="400" cy="169"/>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sp>
              <p:nvSpPr>
                <p:cNvPr id="8227" name="Line 35"/>
                <p:cNvSpPr>
                  <a:spLocks noChangeShapeType="1"/>
                </p:cNvSpPr>
                <p:nvPr/>
              </p:nvSpPr>
              <p:spPr bwMode="auto">
                <a:xfrm>
                  <a:off x="1376" y="1916"/>
                  <a:ext cx="0" cy="35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dirty="0"/>
                </a:p>
              </p:txBody>
            </p:sp>
            <p:grpSp>
              <p:nvGrpSpPr>
                <p:cNvPr id="10" name="Group 36"/>
                <p:cNvGrpSpPr>
                  <a:grpSpLocks/>
                </p:cNvGrpSpPr>
                <p:nvPr/>
              </p:nvGrpSpPr>
              <p:grpSpPr bwMode="auto">
                <a:xfrm>
                  <a:off x="1126" y="1646"/>
                  <a:ext cx="630" cy="232"/>
                  <a:chOff x="1366" y="1772"/>
                  <a:chExt cx="630" cy="232"/>
                </a:xfrm>
                <a:grpFill/>
              </p:grpSpPr>
              <p:sp>
                <p:nvSpPr>
                  <p:cNvPr id="8229" name="Line 37"/>
                  <p:cNvSpPr>
                    <a:spLocks noChangeShapeType="1"/>
                  </p:cNvSpPr>
                  <p:nvPr/>
                </p:nvSpPr>
                <p:spPr bwMode="auto">
                  <a:xfrm>
                    <a:off x="1366" y="1772"/>
                    <a:ext cx="630" cy="232"/>
                  </a:xfrm>
                  <a:prstGeom prst="line">
                    <a:avLst/>
                  </a:prstGeom>
                  <a:grpFill/>
                  <a:ln w="28575">
                    <a:solidFill>
                      <a:srgbClr val="FF0000"/>
                    </a:solidFill>
                    <a:round/>
                    <a:headEnd/>
                    <a:tailEnd type="triangle" w="med" len="med"/>
                  </a:ln>
                  <a:effectLst>
                    <a:outerShdw dist="35921" dir="2700000" algn="ctr" rotWithShape="0">
                      <a:srgbClr val="808080"/>
                    </a:outerShdw>
                  </a:effectLst>
                </p:spPr>
                <p:txBody>
                  <a:bodyPr anchor="ctr"/>
                  <a:lstStyle/>
                  <a:p>
                    <a:pPr>
                      <a:defRPr/>
                    </a:pPr>
                    <a:endParaRPr lang="ru-RU" dirty="0"/>
                  </a:p>
                </p:txBody>
              </p:sp>
              <p:sp>
                <p:nvSpPr>
                  <p:cNvPr id="8230" name="Line 38"/>
                  <p:cNvSpPr>
                    <a:spLocks noChangeShapeType="1"/>
                  </p:cNvSpPr>
                  <p:nvPr/>
                </p:nvSpPr>
                <p:spPr bwMode="auto">
                  <a:xfrm>
                    <a:off x="1384" y="1775"/>
                    <a:ext cx="185" cy="69"/>
                  </a:xfrm>
                  <a:prstGeom prst="line">
                    <a:avLst/>
                  </a:prstGeom>
                  <a:grpFill/>
                  <a:ln w="28575">
                    <a:solidFill>
                      <a:srgbClr val="FF0000"/>
                    </a:solidFill>
                    <a:round/>
                    <a:headEnd/>
                    <a:tailEnd type="triangle" w="med" len="med"/>
                  </a:ln>
                  <a:effectLst>
                    <a:outerShdw dist="35921" dir="2700000" algn="ctr" rotWithShape="0">
                      <a:srgbClr val="808080"/>
                    </a:outerShdw>
                  </a:effectLst>
                </p:spPr>
                <p:txBody>
                  <a:bodyPr anchor="ctr"/>
                  <a:lstStyle/>
                  <a:p>
                    <a:pPr>
                      <a:defRPr/>
                    </a:pPr>
                    <a:endParaRPr lang="ru-RU" dirty="0"/>
                  </a:p>
                </p:txBody>
              </p:sp>
            </p:grpSp>
            <p:sp>
              <p:nvSpPr>
                <p:cNvPr id="8231" name="Line 39"/>
                <p:cNvSpPr>
                  <a:spLocks noChangeShapeType="1"/>
                </p:cNvSpPr>
                <p:nvPr/>
              </p:nvSpPr>
              <p:spPr bwMode="auto">
                <a:xfrm>
                  <a:off x="688" y="2027"/>
                  <a:ext cx="630" cy="232"/>
                </a:xfrm>
                <a:prstGeom prst="line">
                  <a:avLst/>
                </a:prstGeom>
                <a:grpFill/>
                <a:ln w="28575">
                  <a:solidFill>
                    <a:srgbClr val="FF0000"/>
                  </a:solidFill>
                  <a:round/>
                  <a:headEnd/>
                  <a:tailEnd type="triangle" w="med" len="med"/>
                </a:ln>
                <a:effectLst>
                  <a:outerShdw dist="35921" dir="2700000" algn="ctr" rotWithShape="0">
                    <a:srgbClr val="808080"/>
                  </a:outerShdw>
                </a:effectLst>
              </p:spPr>
              <p:txBody>
                <a:bodyPr anchor="ctr"/>
                <a:lstStyle/>
                <a:p>
                  <a:pPr>
                    <a:defRPr/>
                  </a:pPr>
                  <a:endParaRPr lang="ru-RU" dirty="0"/>
                </a:p>
              </p:txBody>
            </p:sp>
            <p:sp>
              <p:nvSpPr>
                <p:cNvPr id="8232" name="Line 40"/>
                <p:cNvSpPr>
                  <a:spLocks noChangeShapeType="1"/>
                </p:cNvSpPr>
                <p:nvPr/>
              </p:nvSpPr>
              <p:spPr bwMode="auto">
                <a:xfrm>
                  <a:off x="756" y="2054"/>
                  <a:ext cx="184" cy="68"/>
                </a:xfrm>
                <a:prstGeom prst="line">
                  <a:avLst/>
                </a:prstGeom>
                <a:grpFill/>
                <a:ln w="12700">
                  <a:solidFill>
                    <a:srgbClr val="FF0000"/>
                  </a:solidFill>
                  <a:round/>
                  <a:headEnd/>
                  <a:tailEnd type="triangle" w="med" len="med"/>
                </a:ln>
                <a:effectLst>
                  <a:outerShdw dist="35921" dir="2700000" algn="ctr" rotWithShape="0">
                    <a:srgbClr val="808080"/>
                  </a:outerShdw>
                </a:effectLst>
              </p:spPr>
              <p:txBody>
                <a:bodyPr anchor="ctr"/>
                <a:lstStyle/>
                <a:p>
                  <a:pPr>
                    <a:defRPr/>
                  </a:pPr>
                  <a:endParaRPr lang="ru-RU" dirty="0"/>
                </a:p>
              </p:txBody>
            </p:sp>
            <p:sp>
              <p:nvSpPr>
                <p:cNvPr id="8233" name="AutoShape 41"/>
                <p:cNvSpPr>
                  <a:spLocks noChangeAspect="1" noChangeArrowheads="1"/>
                </p:cNvSpPr>
                <p:nvPr/>
              </p:nvSpPr>
              <p:spPr bwMode="auto">
                <a:xfrm>
                  <a:off x="472" y="1316"/>
                  <a:ext cx="308" cy="307"/>
                </a:xfrm>
                <a:prstGeom prst="sun">
                  <a:avLst>
                    <a:gd name="adj" fmla="val 25000"/>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grpSp>
          <p:sp>
            <p:nvSpPr>
              <p:cNvPr id="30774" name="Text Box 42"/>
              <p:cNvSpPr txBox="1">
                <a:spLocks noChangeArrowheads="1"/>
              </p:cNvSpPr>
              <p:nvPr/>
            </p:nvSpPr>
            <p:spPr bwMode="auto">
              <a:xfrm>
                <a:off x="488" y="3309"/>
                <a:ext cx="295" cy="192"/>
              </a:xfrm>
              <a:prstGeom prst="rect">
                <a:avLst/>
              </a:prstGeom>
              <a:grpFill/>
              <a:ln w="9525">
                <a:noFill/>
                <a:miter lim="800000"/>
                <a:headEnd/>
                <a:tailEnd/>
              </a:ln>
            </p:spPr>
            <p:txBody>
              <a:bodyPr/>
              <a:lstStyle/>
              <a:p>
                <a:r>
                  <a:rPr lang="ru-RU" sz="1200" dirty="0">
                    <a:solidFill>
                      <a:srgbClr val="000000"/>
                    </a:solidFill>
                    <a:latin typeface="Verdana" pitchFamily="34" charset="0"/>
                  </a:rPr>
                  <a:t>а)</a:t>
                </a:r>
                <a:endParaRPr lang="ru-RU" dirty="0">
                  <a:latin typeface="Verdana" pitchFamily="34" charset="0"/>
                </a:endParaRPr>
              </a:p>
            </p:txBody>
          </p:sp>
        </p:grpSp>
        <p:grpSp>
          <p:nvGrpSpPr>
            <p:cNvPr id="11" name="Group 43"/>
            <p:cNvGrpSpPr>
              <a:grpSpLocks/>
            </p:cNvGrpSpPr>
            <p:nvPr/>
          </p:nvGrpSpPr>
          <p:grpSpPr bwMode="auto">
            <a:xfrm>
              <a:off x="2218" y="417"/>
              <a:ext cx="2969" cy="2304"/>
              <a:chOff x="2756" y="411"/>
              <a:chExt cx="3200" cy="2497"/>
            </a:xfrm>
            <a:grpFill/>
          </p:grpSpPr>
          <p:sp>
            <p:nvSpPr>
              <p:cNvPr id="8236" name="Rectangle 44"/>
              <p:cNvSpPr>
                <a:spLocks noChangeArrowheads="1"/>
              </p:cNvSpPr>
              <p:nvPr/>
            </p:nvSpPr>
            <p:spPr bwMode="auto">
              <a:xfrm>
                <a:off x="2756" y="411"/>
                <a:ext cx="3200" cy="2251"/>
              </a:xfrm>
              <a:prstGeom prst="rect">
                <a:avLst/>
              </a:prstGeom>
              <a:grpFill/>
              <a:ln w="9525">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sp>
            <p:nvSpPr>
              <p:cNvPr id="30727" name="Rectangle 45"/>
              <p:cNvSpPr>
                <a:spLocks noChangeArrowheads="1"/>
              </p:cNvSpPr>
              <p:nvPr/>
            </p:nvSpPr>
            <p:spPr bwMode="auto">
              <a:xfrm>
                <a:off x="2964" y="1038"/>
                <a:ext cx="96" cy="756"/>
              </a:xfrm>
              <a:prstGeom prst="rect">
                <a:avLst/>
              </a:prstGeom>
              <a:grpFill/>
              <a:ln w="12700">
                <a:solidFill>
                  <a:srgbClr val="000000"/>
                </a:solidFill>
                <a:miter lim="800000"/>
                <a:headEnd/>
                <a:tailEnd/>
              </a:ln>
            </p:spPr>
            <p:txBody>
              <a:bodyPr anchor="ctr"/>
              <a:lstStyle/>
              <a:p>
                <a:endParaRPr lang="ru-RU" dirty="0"/>
              </a:p>
            </p:txBody>
          </p:sp>
          <p:sp>
            <p:nvSpPr>
              <p:cNvPr id="30728" name="AutoShape 46"/>
              <p:cNvSpPr>
                <a:spLocks noChangeArrowheads="1"/>
              </p:cNvSpPr>
              <p:nvPr/>
            </p:nvSpPr>
            <p:spPr bwMode="auto">
              <a:xfrm rot="10393109">
                <a:off x="2920" y="774"/>
                <a:ext cx="1693" cy="189"/>
              </a:xfrm>
              <a:prstGeom prst="triangle">
                <a:avLst>
                  <a:gd name="adj" fmla="val 7162"/>
                </a:avLst>
              </a:prstGeom>
              <a:grpFill/>
              <a:ln w="12700">
                <a:solidFill>
                  <a:srgbClr val="000000"/>
                </a:solidFill>
                <a:miter lim="800000"/>
                <a:headEnd/>
                <a:tailEnd/>
              </a:ln>
            </p:spPr>
            <p:txBody>
              <a:bodyPr anchor="ctr"/>
              <a:lstStyle/>
              <a:p>
                <a:endParaRPr lang="ru-RU" dirty="0"/>
              </a:p>
            </p:txBody>
          </p:sp>
          <p:grpSp>
            <p:nvGrpSpPr>
              <p:cNvPr id="12" name="Group 47"/>
              <p:cNvGrpSpPr>
                <a:grpSpLocks noChangeAspect="1"/>
              </p:cNvGrpSpPr>
              <p:nvPr/>
            </p:nvGrpSpPr>
            <p:grpSpPr bwMode="auto">
              <a:xfrm>
                <a:off x="3433" y="2149"/>
                <a:ext cx="184" cy="83"/>
                <a:chOff x="2509" y="2252"/>
                <a:chExt cx="90" cy="60"/>
              </a:xfrm>
              <a:grpFill/>
            </p:grpSpPr>
            <p:sp>
              <p:nvSpPr>
                <p:cNvPr id="30771" name="Line 48"/>
                <p:cNvSpPr>
                  <a:spLocks noChangeAspect="1" noChangeShapeType="1"/>
                </p:cNvSpPr>
                <p:nvPr/>
              </p:nvSpPr>
              <p:spPr bwMode="auto">
                <a:xfrm flipV="1">
                  <a:off x="2509" y="2252"/>
                  <a:ext cx="30" cy="60"/>
                </a:xfrm>
                <a:prstGeom prst="line">
                  <a:avLst/>
                </a:prstGeom>
                <a:grpFill/>
                <a:ln w="12700">
                  <a:solidFill>
                    <a:srgbClr val="000000"/>
                  </a:solidFill>
                  <a:round/>
                  <a:headEnd/>
                  <a:tailEnd/>
                </a:ln>
              </p:spPr>
              <p:txBody>
                <a:bodyPr anchor="ctr"/>
                <a:lstStyle/>
                <a:p>
                  <a:endParaRPr lang="ru-RU" dirty="0"/>
                </a:p>
              </p:txBody>
            </p:sp>
            <p:sp>
              <p:nvSpPr>
                <p:cNvPr id="30772" name="Line 49"/>
                <p:cNvSpPr>
                  <a:spLocks noChangeAspect="1" noChangeShapeType="1"/>
                </p:cNvSpPr>
                <p:nvPr/>
              </p:nvSpPr>
              <p:spPr bwMode="auto">
                <a:xfrm flipV="1">
                  <a:off x="2569" y="2252"/>
                  <a:ext cx="30" cy="60"/>
                </a:xfrm>
                <a:prstGeom prst="line">
                  <a:avLst/>
                </a:prstGeom>
                <a:grpFill/>
                <a:ln w="12700">
                  <a:solidFill>
                    <a:srgbClr val="000000"/>
                  </a:solidFill>
                  <a:round/>
                  <a:headEnd/>
                  <a:tailEnd/>
                </a:ln>
              </p:spPr>
              <p:txBody>
                <a:bodyPr anchor="ctr"/>
                <a:lstStyle/>
                <a:p>
                  <a:endParaRPr lang="ru-RU" dirty="0"/>
                </a:p>
              </p:txBody>
            </p:sp>
          </p:grpSp>
          <p:sp>
            <p:nvSpPr>
              <p:cNvPr id="30730" name="Line 50"/>
              <p:cNvSpPr>
                <a:spLocks noChangeAspect="1" noChangeShapeType="1"/>
              </p:cNvSpPr>
              <p:nvPr/>
            </p:nvSpPr>
            <p:spPr bwMode="auto">
              <a:xfrm>
                <a:off x="3492" y="2149"/>
                <a:ext cx="832" cy="0"/>
              </a:xfrm>
              <a:prstGeom prst="line">
                <a:avLst/>
              </a:prstGeom>
              <a:grpFill/>
              <a:ln w="12700">
                <a:solidFill>
                  <a:srgbClr val="000000"/>
                </a:solidFill>
                <a:round/>
                <a:headEnd/>
                <a:tailEnd/>
              </a:ln>
            </p:spPr>
            <p:txBody>
              <a:bodyPr anchor="ctr"/>
              <a:lstStyle/>
              <a:p>
                <a:endParaRPr lang="ru-RU" dirty="0"/>
              </a:p>
            </p:txBody>
          </p:sp>
          <p:grpSp>
            <p:nvGrpSpPr>
              <p:cNvPr id="13" name="Group 51"/>
              <p:cNvGrpSpPr>
                <a:grpSpLocks noChangeAspect="1"/>
              </p:cNvGrpSpPr>
              <p:nvPr/>
            </p:nvGrpSpPr>
            <p:grpSpPr bwMode="auto">
              <a:xfrm>
                <a:off x="3672" y="2149"/>
                <a:ext cx="183" cy="83"/>
                <a:chOff x="2509" y="2252"/>
                <a:chExt cx="90" cy="60"/>
              </a:xfrm>
              <a:grpFill/>
            </p:grpSpPr>
            <p:sp>
              <p:nvSpPr>
                <p:cNvPr id="30769" name="Line 52"/>
                <p:cNvSpPr>
                  <a:spLocks noChangeAspect="1" noChangeShapeType="1"/>
                </p:cNvSpPr>
                <p:nvPr/>
              </p:nvSpPr>
              <p:spPr bwMode="auto">
                <a:xfrm flipV="1">
                  <a:off x="2509" y="2252"/>
                  <a:ext cx="30" cy="60"/>
                </a:xfrm>
                <a:prstGeom prst="line">
                  <a:avLst/>
                </a:prstGeom>
                <a:grpFill/>
                <a:ln w="12700">
                  <a:solidFill>
                    <a:srgbClr val="000000"/>
                  </a:solidFill>
                  <a:round/>
                  <a:headEnd/>
                  <a:tailEnd/>
                </a:ln>
              </p:spPr>
              <p:txBody>
                <a:bodyPr anchor="ctr"/>
                <a:lstStyle/>
                <a:p>
                  <a:endParaRPr lang="ru-RU" dirty="0"/>
                </a:p>
              </p:txBody>
            </p:sp>
            <p:sp>
              <p:nvSpPr>
                <p:cNvPr id="30770" name="Line 53"/>
                <p:cNvSpPr>
                  <a:spLocks noChangeAspect="1" noChangeShapeType="1"/>
                </p:cNvSpPr>
                <p:nvPr/>
              </p:nvSpPr>
              <p:spPr bwMode="auto">
                <a:xfrm flipV="1">
                  <a:off x="2569" y="2252"/>
                  <a:ext cx="30" cy="60"/>
                </a:xfrm>
                <a:prstGeom prst="line">
                  <a:avLst/>
                </a:prstGeom>
                <a:grpFill/>
                <a:ln w="12700">
                  <a:solidFill>
                    <a:srgbClr val="000000"/>
                  </a:solidFill>
                  <a:round/>
                  <a:headEnd/>
                  <a:tailEnd/>
                </a:ln>
              </p:spPr>
              <p:txBody>
                <a:bodyPr anchor="ctr"/>
                <a:lstStyle/>
                <a:p>
                  <a:endParaRPr lang="ru-RU" dirty="0"/>
                </a:p>
              </p:txBody>
            </p:sp>
          </p:grpSp>
          <p:grpSp>
            <p:nvGrpSpPr>
              <p:cNvPr id="14" name="Group 54"/>
              <p:cNvGrpSpPr>
                <a:grpSpLocks noChangeAspect="1"/>
              </p:cNvGrpSpPr>
              <p:nvPr/>
            </p:nvGrpSpPr>
            <p:grpSpPr bwMode="auto">
              <a:xfrm>
                <a:off x="3904" y="2148"/>
                <a:ext cx="183" cy="83"/>
                <a:chOff x="2509" y="2252"/>
                <a:chExt cx="90" cy="60"/>
              </a:xfrm>
              <a:grpFill/>
            </p:grpSpPr>
            <p:sp>
              <p:nvSpPr>
                <p:cNvPr id="30767" name="Line 55"/>
                <p:cNvSpPr>
                  <a:spLocks noChangeAspect="1" noChangeShapeType="1"/>
                </p:cNvSpPr>
                <p:nvPr/>
              </p:nvSpPr>
              <p:spPr bwMode="auto">
                <a:xfrm flipV="1">
                  <a:off x="2509" y="2252"/>
                  <a:ext cx="30" cy="60"/>
                </a:xfrm>
                <a:prstGeom prst="line">
                  <a:avLst/>
                </a:prstGeom>
                <a:grpFill/>
                <a:ln w="12700">
                  <a:solidFill>
                    <a:srgbClr val="000000"/>
                  </a:solidFill>
                  <a:round/>
                  <a:headEnd/>
                  <a:tailEnd/>
                </a:ln>
              </p:spPr>
              <p:txBody>
                <a:bodyPr anchor="ctr"/>
                <a:lstStyle/>
                <a:p>
                  <a:endParaRPr lang="ru-RU" dirty="0"/>
                </a:p>
              </p:txBody>
            </p:sp>
            <p:sp>
              <p:nvSpPr>
                <p:cNvPr id="30768" name="Line 56"/>
                <p:cNvSpPr>
                  <a:spLocks noChangeAspect="1" noChangeShapeType="1"/>
                </p:cNvSpPr>
                <p:nvPr/>
              </p:nvSpPr>
              <p:spPr bwMode="auto">
                <a:xfrm flipV="1">
                  <a:off x="2569" y="2252"/>
                  <a:ext cx="30" cy="60"/>
                </a:xfrm>
                <a:prstGeom prst="line">
                  <a:avLst/>
                </a:prstGeom>
                <a:grpFill/>
                <a:ln w="12700">
                  <a:solidFill>
                    <a:srgbClr val="000000"/>
                  </a:solidFill>
                  <a:round/>
                  <a:headEnd/>
                  <a:tailEnd/>
                </a:ln>
              </p:spPr>
              <p:txBody>
                <a:bodyPr anchor="ctr"/>
                <a:lstStyle/>
                <a:p>
                  <a:endParaRPr lang="ru-RU" dirty="0"/>
                </a:p>
              </p:txBody>
            </p:sp>
          </p:grpSp>
          <p:grpSp>
            <p:nvGrpSpPr>
              <p:cNvPr id="15" name="Group 57"/>
              <p:cNvGrpSpPr>
                <a:grpSpLocks noChangeAspect="1"/>
              </p:cNvGrpSpPr>
              <p:nvPr/>
            </p:nvGrpSpPr>
            <p:grpSpPr bwMode="auto">
              <a:xfrm>
                <a:off x="4136" y="2149"/>
                <a:ext cx="184" cy="83"/>
                <a:chOff x="2509" y="2252"/>
                <a:chExt cx="90" cy="60"/>
              </a:xfrm>
              <a:grpFill/>
            </p:grpSpPr>
            <p:sp>
              <p:nvSpPr>
                <p:cNvPr id="30765" name="Line 58"/>
                <p:cNvSpPr>
                  <a:spLocks noChangeAspect="1" noChangeShapeType="1"/>
                </p:cNvSpPr>
                <p:nvPr/>
              </p:nvSpPr>
              <p:spPr bwMode="auto">
                <a:xfrm flipV="1">
                  <a:off x="2509" y="2252"/>
                  <a:ext cx="30" cy="60"/>
                </a:xfrm>
                <a:prstGeom prst="line">
                  <a:avLst/>
                </a:prstGeom>
                <a:grpFill/>
                <a:ln w="12700">
                  <a:solidFill>
                    <a:srgbClr val="000000"/>
                  </a:solidFill>
                  <a:round/>
                  <a:headEnd/>
                  <a:tailEnd/>
                </a:ln>
              </p:spPr>
              <p:txBody>
                <a:bodyPr anchor="ctr"/>
                <a:lstStyle/>
                <a:p>
                  <a:endParaRPr lang="ru-RU" dirty="0"/>
                </a:p>
              </p:txBody>
            </p:sp>
            <p:sp>
              <p:nvSpPr>
                <p:cNvPr id="30766" name="Line 59"/>
                <p:cNvSpPr>
                  <a:spLocks noChangeAspect="1" noChangeShapeType="1"/>
                </p:cNvSpPr>
                <p:nvPr/>
              </p:nvSpPr>
              <p:spPr bwMode="auto">
                <a:xfrm flipV="1">
                  <a:off x="2569" y="2252"/>
                  <a:ext cx="30" cy="60"/>
                </a:xfrm>
                <a:prstGeom prst="line">
                  <a:avLst/>
                </a:prstGeom>
                <a:grpFill/>
                <a:ln w="12700">
                  <a:solidFill>
                    <a:srgbClr val="000000"/>
                  </a:solidFill>
                  <a:round/>
                  <a:headEnd/>
                  <a:tailEnd/>
                </a:ln>
              </p:spPr>
              <p:txBody>
                <a:bodyPr anchor="ctr"/>
                <a:lstStyle/>
                <a:p>
                  <a:endParaRPr lang="ru-RU" dirty="0"/>
                </a:p>
              </p:txBody>
            </p:sp>
          </p:grpSp>
          <p:sp>
            <p:nvSpPr>
              <p:cNvPr id="30734" name="Line 60"/>
              <p:cNvSpPr>
                <a:spLocks noChangeAspect="1" noChangeShapeType="1"/>
              </p:cNvSpPr>
              <p:nvPr/>
            </p:nvSpPr>
            <p:spPr bwMode="auto">
              <a:xfrm flipV="1">
                <a:off x="2869" y="1796"/>
                <a:ext cx="61" cy="83"/>
              </a:xfrm>
              <a:prstGeom prst="line">
                <a:avLst/>
              </a:prstGeom>
              <a:grpFill/>
              <a:ln w="12700">
                <a:solidFill>
                  <a:srgbClr val="000000"/>
                </a:solidFill>
                <a:round/>
                <a:headEnd/>
                <a:tailEnd/>
              </a:ln>
            </p:spPr>
            <p:txBody>
              <a:bodyPr anchor="ctr"/>
              <a:lstStyle/>
              <a:p>
                <a:endParaRPr lang="ru-RU" dirty="0"/>
              </a:p>
            </p:txBody>
          </p:sp>
          <p:sp>
            <p:nvSpPr>
              <p:cNvPr id="30735" name="Line 61"/>
              <p:cNvSpPr>
                <a:spLocks noChangeAspect="1" noChangeShapeType="1"/>
              </p:cNvSpPr>
              <p:nvPr/>
            </p:nvSpPr>
            <p:spPr bwMode="auto">
              <a:xfrm flipV="1">
                <a:off x="2992" y="1796"/>
                <a:ext cx="61" cy="83"/>
              </a:xfrm>
              <a:prstGeom prst="line">
                <a:avLst/>
              </a:prstGeom>
              <a:grpFill/>
              <a:ln w="12700">
                <a:solidFill>
                  <a:srgbClr val="000000"/>
                </a:solidFill>
                <a:round/>
                <a:headEnd/>
                <a:tailEnd/>
              </a:ln>
            </p:spPr>
            <p:txBody>
              <a:bodyPr anchor="ctr"/>
              <a:lstStyle/>
              <a:p>
                <a:endParaRPr lang="ru-RU" dirty="0"/>
              </a:p>
            </p:txBody>
          </p:sp>
          <p:sp>
            <p:nvSpPr>
              <p:cNvPr id="30736" name="Line 62"/>
              <p:cNvSpPr>
                <a:spLocks noChangeAspect="1" noChangeShapeType="1"/>
              </p:cNvSpPr>
              <p:nvPr/>
            </p:nvSpPr>
            <p:spPr bwMode="auto">
              <a:xfrm>
                <a:off x="2913" y="1793"/>
                <a:ext cx="832" cy="0"/>
              </a:xfrm>
              <a:prstGeom prst="line">
                <a:avLst/>
              </a:prstGeom>
              <a:grpFill/>
              <a:ln w="12700">
                <a:solidFill>
                  <a:srgbClr val="000000"/>
                </a:solidFill>
                <a:round/>
                <a:headEnd/>
                <a:tailEnd/>
              </a:ln>
            </p:spPr>
            <p:txBody>
              <a:bodyPr anchor="ctr"/>
              <a:lstStyle/>
              <a:p>
                <a:endParaRPr lang="ru-RU" dirty="0"/>
              </a:p>
            </p:txBody>
          </p:sp>
          <p:sp>
            <p:nvSpPr>
              <p:cNvPr id="30737" name="Line 63"/>
              <p:cNvSpPr>
                <a:spLocks noChangeAspect="1" noChangeShapeType="1"/>
              </p:cNvSpPr>
              <p:nvPr/>
            </p:nvSpPr>
            <p:spPr bwMode="auto">
              <a:xfrm flipV="1">
                <a:off x="3318" y="1793"/>
                <a:ext cx="61" cy="83"/>
              </a:xfrm>
              <a:prstGeom prst="line">
                <a:avLst/>
              </a:prstGeom>
              <a:grpFill/>
              <a:ln w="12700">
                <a:solidFill>
                  <a:srgbClr val="000000"/>
                </a:solidFill>
                <a:round/>
                <a:headEnd/>
                <a:tailEnd/>
              </a:ln>
            </p:spPr>
            <p:txBody>
              <a:bodyPr anchor="ctr"/>
              <a:lstStyle/>
              <a:p>
                <a:endParaRPr lang="ru-RU" dirty="0"/>
              </a:p>
            </p:txBody>
          </p:sp>
          <p:sp>
            <p:nvSpPr>
              <p:cNvPr id="30738" name="Line 64"/>
              <p:cNvSpPr>
                <a:spLocks noChangeAspect="1" noChangeShapeType="1"/>
              </p:cNvSpPr>
              <p:nvPr/>
            </p:nvSpPr>
            <p:spPr bwMode="auto">
              <a:xfrm flipV="1">
                <a:off x="3440" y="1793"/>
                <a:ext cx="61" cy="83"/>
              </a:xfrm>
              <a:prstGeom prst="line">
                <a:avLst/>
              </a:prstGeom>
              <a:grpFill/>
              <a:ln w="12700">
                <a:solidFill>
                  <a:srgbClr val="000000"/>
                </a:solidFill>
                <a:round/>
                <a:headEnd/>
                <a:tailEnd/>
              </a:ln>
            </p:spPr>
            <p:txBody>
              <a:bodyPr anchor="ctr"/>
              <a:lstStyle/>
              <a:p>
                <a:endParaRPr lang="ru-RU" dirty="0"/>
              </a:p>
            </p:txBody>
          </p:sp>
          <p:sp>
            <p:nvSpPr>
              <p:cNvPr id="8257" name="Rectangle 65"/>
              <p:cNvSpPr>
                <a:spLocks noChangeArrowheads="1"/>
              </p:cNvSpPr>
              <p:nvPr/>
            </p:nvSpPr>
            <p:spPr bwMode="auto">
              <a:xfrm>
                <a:off x="3500" y="1792"/>
                <a:ext cx="344" cy="353"/>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sp>
            <p:nvSpPr>
              <p:cNvPr id="8258" name="Rectangle 66" descr="Светлый вертикальный"/>
              <p:cNvSpPr>
                <a:spLocks noChangeArrowheads="1"/>
              </p:cNvSpPr>
              <p:nvPr/>
            </p:nvSpPr>
            <p:spPr bwMode="auto">
              <a:xfrm>
                <a:off x="3060" y="1746"/>
                <a:ext cx="784" cy="47"/>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sp>
            <p:nvSpPr>
              <p:cNvPr id="30741" name="Line 67"/>
              <p:cNvSpPr>
                <a:spLocks noChangeAspect="1" noChangeShapeType="1"/>
              </p:cNvSpPr>
              <p:nvPr/>
            </p:nvSpPr>
            <p:spPr bwMode="auto">
              <a:xfrm flipV="1">
                <a:off x="3078" y="1793"/>
                <a:ext cx="61" cy="83"/>
              </a:xfrm>
              <a:prstGeom prst="line">
                <a:avLst/>
              </a:prstGeom>
              <a:grpFill/>
              <a:ln w="12700">
                <a:solidFill>
                  <a:srgbClr val="000000"/>
                </a:solidFill>
                <a:round/>
                <a:headEnd/>
                <a:tailEnd/>
              </a:ln>
            </p:spPr>
            <p:txBody>
              <a:bodyPr anchor="ctr"/>
              <a:lstStyle/>
              <a:p>
                <a:endParaRPr lang="ru-RU" dirty="0"/>
              </a:p>
            </p:txBody>
          </p:sp>
          <p:sp>
            <p:nvSpPr>
              <p:cNvPr id="30742" name="Line 68"/>
              <p:cNvSpPr>
                <a:spLocks noChangeAspect="1" noChangeShapeType="1"/>
              </p:cNvSpPr>
              <p:nvPr/>
            </p:nvSpPr>
            <p:spPr bwMode="auto">
              <a:xfrm flipV="1">
                <a:off x="3200" y="1793"/>
                <a:ext cx="61" cy="83"/>
              </a:xfrm>
              <a:prstGeom prst="line">
                <a:avLst/>
              </a:prstGeom>
              <a:grpFill/>
              <a:ln w="12700">
                <a:solidFill>
                  <a:srgbClr val="000000"/>
                </a:solidFill>
                <a:round/>
                <a:headEnd/>
                <a:tailEnd/>
              </a:ln>
            </p:spPr>
            <p:txBody>
              <a:bodyPr anchor="ctr"/>
              <a:lstStyle/>
              <a:p>
                <a:endParaRPr lang="ru-RU" dirty="0"/>
              </a:p>
            </p:txBody>
          </p:sp>
          <p:sp>
            <p:nvSpPr>
              <p:cNvPr id="30743" name="AutoShape 69"/>
              <p:cNvSpPr>
                <a:spLocks noChangeArrowheads="1"/>
              </p:cNvSpPr>
              <p:nvPr/>
            </p:nvSpPr>
            <p:spPr bwMode="auto">
              <a:xfrm>
                <a:off x="2991" y="1041"/>
                <a:ext cx="39" cy="757"/>
              </a:xfrm>
              <a:prstGeom prst="roundRect">
                <a:avLst>
                  <a:gd name="adj" fmla="val 50000"/>
                </a:avLst>
              </a:prstGeom>
              <a:grpFill/>
              <a:ln w="12700">
                <a:solidFill>
                  <a:srgbClr val="000000"/>
                </a:solidFill>
                <a:round/>
                <a:headEnd/>
                <a:tailEnd/>
              </a:ln>
            </p:spPr>
            <p:txBody>
              <a:bodyPr anchor="ctr"/>
              <a:lstStyle/>
              <a:p>
                <a:endParaRPr lang="ru-RU" dirty="0"/>
              </a:p>
            </p:txBody>
          </p:sp>
          <p:sp>
            <p:nvSpPr>
              <p:cNvPr id="30744" name="Line 70"/>
              <p:cNvSpPr>
                <a:spLocks noChangeShapeType="1"/>
              </p:cNvSpPr>
              <p:nvPr/>
            </p:nvSpPr>
            <p:spPr bwMode="auto">
              <a:xfrm flipV="1">
                <a:off x="3009" y="957"/>
                <a:ext cx="0" cy="90"/>
              </a:xfrm>
              <a:prstGeom prst="line">
                <a:avLst/>
              </a:prstGeom>
              <a:grpFill/>
              <a:ln w="38100" cmpd="dbl">
                <a:solidFill>
                  <a:srgbClr val="000000"/>
                </a:solidFill>
                <a:round/>
                <a:headEnd/>
                <a:tailEnd/>
              </a:ln>
            </p:spPr>
            <p:txBody>
              <a:bodyPr anchor="ctr"/>
              <a:lstStyle/>
              <a:p>
                <a:endParaRPr lang="ru-RU" dirty="0"/>
              </a:p>
            </p:txBody>
          </p:sp>
          <p:sp>
            <p:nvSpPr>
              <p:cNvPr id="30745" name="Rectangle 71"/>
              <p:cNvSpPr>
                <a:spLocks noChangeArrowheads="1"/>
              </p:cNvSpPr>
              <p:nvPr/>
            </p:nvSpPr>
            <p:spPr bwMode="auto">
              <a:xfrm>
                <a:off x="4037" y="2037"/>
                <a:ext cx="144" cy="111"/>
              </a:xfrm>
              <a:prstGeom prst="rect">
                <a:avLst/>
              </a:prstGeom>
              <a:grpFill/>
              <a:ln w="9525">
                <a:solidFill>
                  <a:srgbClr val="000000"/>
                </a:solidFill>
                <a:miter lim="800000"/>
                <a:headEnd/>
                <a:tailEnd/>
              </a:ln>
            </p:spPr>
            <p:txBody>
              <a:bodyPr anchor="ctr"/>
              <a:lstStyle/>
              <a:p>
                <a:endParaRPr lang="ru-RU" dirty="0"/>
              </a:p>
            </p:txBody>
          </p:sp>
          <p:sp>
            <p:nvSpPr>
              <p:cNvPr id="8264" name="Rectangle 72" descr="Штриховой вертикальный"/>
              <p:cNvSpPr>
                <a:spLocks noChangeArrowheads="1"/>
              </p:cNvSpPr>
              <p:nvPr/>
            </p:nvSpPr>
            <p:spPr bwMode="auto">
              <a:xfrm>
                <a:off x="4043" y="1056"/>
                <a:ext cx="132" cy="906"/>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sp>
            <p:nvSpPr>
              <p:cNvPr id="30747" name="Rectangle 73"/>
              <p:cNvSpPr>
                <a:spLocks noChangeArrowheads="1"/>
              </p:cNvSpPr>
              <p:nvPr/>
            </p:nvSpPr>
            <p:spPr bwMode="auto">
              <a:xfrm>
                <a:off x="2913" y="876"/>
                <a:ext cx="1583" cy="47"/>
              </a:xfrm>
              <a:prstGeom prst="rect">
                <a:avLst/>
              </a:prstGeom>
              <a:grpFill/>
              <a:ln w="12700">
                <a:solidFill>
                  <a:srgbClr val="000000"/>
                </a:solidFill>
                <a:miter lim="800000"/>
                <a:headEnd/>
                <a:tailEnd/>
              </a:ln>
            </p:spPr>
            <p:txBody>
              <a:bodyPr anchor="ctr"/>
              <a:lstStyle/>
              <a:p>
                <a:endParaRPr lang="ru-RU" dirty="0"/>
              </a:p>
            </p:txBody>
          </p:sp>
          <p:sp>
            <p:nvSpPr>
              <p:cNvPr id="30748" name="AutoShape 74"/>
              <p:cNvSpPr>
                <a:spLocks noChangeArrowheads="1"/>
              </p:cNvSpPr>
              <p:nvPr/>
            </p:nvSpPr>
            <p:spPr bwMode="auto">
              <a:xfrm>
                <a:off x="2949" y="925"/>
                <a:ext cx="126" cy="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57 w 21600"/>
                  <a:gd name="T13" fmla="*/ 4596 h 21600"/>
                  <a:gd name="T14" fmla="*/ 17143 w 21600"/>
                  <a:gd name="T15" fmla="*/ 1700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pFill/>
              <a:ln w="9525">
                <a:solidFill>
                  <a:srgbClr val="000000"/>
                </a:solidFill>
                <a:miter lim="800000"/>
                <a:headEnd/>
                <a:tailEnd/>
              </a:ln>
            </p:spPr>
            <p:txBody>
              <a:bodyPr anchor="ctr"/>
              <a:lstStyle/>
              <a:p>
                <a:endParaRPr lang="ru-RU" dirty="0"/>
              </a:p>
            </p:txBody>
          </p:sp>
          <p:sp>
            <p:nvSpPr>
              <p:cNvPr id="30749" name="AutoShape 75"/>
              <p:cNvSpPr>
                <a:spLocks noChangeArrowheads="1"/>
              </p:cNvSpPr>
              <p:nvPr/>
            </p:nvSpPr>
            <p:spPr bwMode="auto">
              <a:xfrm>
                <a:off x="3996" y="923"/>
                <a:ext cx="231" cy="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8 w 21600"/>
                  <a:gd name="T13" fmla="*/ 4596 h 21600"/>
                  <a:gd name="T14" fmla="*/ 17112 w 21600"/>
                  <a:gd name="T15" fmla="*/ 1700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pFill/>
              <a:ln w="12700">
                <a:solidFill>
                  <a:srgbClr val="000000"/>
                </a:solidFill>
                <a:miter lim="800000"/>
                <a:headEnd/>
                <a:tailEnd/>
              </a:ln>
            </p:spPr>
            <p:txBody>
              <a:bodyPr anchor="ctr"/>
              <a:lstStyle/>
              <a:p>
                <a:endParaRPr lang="ru-RU" dirty="0"/>
              </a:p>
            </p:txBody>
          </p:sp>
          <p:sp>
            <p:nvSpPr>
              <p:cNvPr id="30750" name="AutoShape 76"/>
              <p:cNvSpPr>
                <a:spLocks noChangeArrowheads="1"/>
              </p:cNvSpPr>
              <p:nvPr/>
            </p:nvSpPr>
            <p:spPr bwMode="auto">
              <a:xfrm>
                <a:off x="4302" y="1080"/>
                <a:ext cx="65" cy="1034"/>
              </a:xfrm>
              <a:prstGeom prst="roundRect">
                <a:avLst>
                  <a:gd name="adj" fmla="val 50000"/>
                </a:avLst>
              </a:prstGeom>
              <a:grpFill/>
              <a:ln w="12700">
                <a:solidFill>
                  <a:srgbClr val="000000"/>
                </a:solidFill>
                <a:round/>
                <a:headEnd/>
                <a:tailEnd/>
              </a:ln>
            </p:spPr>
            <p:txBody>
              <a:bodyPr anchor="ctr"/>
              <a:lstStyle/>
              <a:p>
                <a:endParaRPr lang="ru-RU" dirty="0"/>
              </a:p>
            </p:txBody>
          </p:sp>
          <p:sp>
            <p:nvSpPr>
              <p:cNvPr id="30751" name="Line 77"/>
              <p:cNvSpPr>
                <a:spLocks noChangeShapeType="1"/>
              </p:cNvSpPr>
              <p:nvPr/>
            </p:nvSpPr>
            <p:spPr bwMode="auto">
              <a:xfrm flipH="1" flipV="1">
                <a:off x="4332" y="924"/>
                <a:ext cx="0" cy="155"/>
              </a:xfrm>
              <a:prstGeom prst="line">
                <a:avLst/>
              </a:prstGeom>
              <a:grpFill/>
              <a:ln w="38100" cmpd="dbl">
                <a:solidFill>
                  <a:srgbClr val="000000"/>
                </a:solidFill>
                <a:round/>
                <a:headEnd/>
                <a:tailEnd/>
              </a:ln>
            </p:spPr>
            <p:txBody>
              <a:bodyPr anchor="ctr"/>
              <a:lstStyle/>
              <a:p>
                <a:endParaRPr lang="ru-RU" dirty="0"/>
              </a:p>
            </p:txBody>
          </p:sp>
          <p:sp>
            <p:nvSpPr>
              <p:cNvPr id="30752" name="AutoShape 78"/>
              <p:cNvSpPr>
                <a:spLocks noChangeArrowheads="1"/>
              </p:cNvSpPr>
              <p:nvPr/>
            </p:nvSpPr>
            <p:spPr bwMode="auto">
              <a:xfrm>
                <a:off x="4182" y="2063"/>
                <a:ext cx="165" cy="50"/>
              </a:xfrm>
              <a:prstGeom prst="roundRect">
                <a:avLst>
                  <a:gd name="adj" fmla="val 16667"/>
                </a:avLst>
              </a:prstGeom>
              <a:grpFill/>
              <a:ln w="12700">
                <a:solidFill>
                  <a:srgbClr val="000000"/>
                </a:solidFill>
                <a:round/>
                <a:headEnd/>
                <a:tailEnd/>
              </a:ln>
            </p:spPr>
            <p:txBody>
              <a:bodyPr anchor="ctr"/>
              <a:lstStyle/>
              <a:p>
                <a:endParaRPr lang="ru-RU" dirty="0"/>
              </a:p>
            </p:txBody>
          </p:sp>
          <p:sp>
            <p:nvSpPr>
              <p:cNvPr id="30753" name="AutoShape 79"/>
              <p:cNvSpPr>
                <a:spLocks noChangeArrowheads="1"/>
              </p:cNvSpPr>
              <p:nvPr/>
            </p:nvSpPr>
            <p:spPr bwMode="auto">
              <a:xfrm>
                <a:off x="4310" y="2025"/>
                <a:ext cx="47" cy="78"/>
              </a:xfrm>
              <a:prstGeom prst="roundRect">
                <a:avLst>
                  <a:gd name="adj" fmla="val 36171"/>
                </a:avLst>
              </a:prstGeom>
              <a:grpFill/>
              <a:ln w="9525">
                <a:solidFill>
                  <a:srgbClr val="CCFFFF"/>
                </a:solidFill>
                <a:round/>
                <a:headEnd/>
                <a:tailEnd/>
              </a:ln>
            </p:spPr>
            <p:txBody>
              <a:bodyPr anchor="ctr"/>
              <a:lstStyle/>
              <a:p>
                <a:endParaRPr lang="ru-RU" dirty="0"/>
              </a:p>
            </p:txBody>
          </p:sp>
          <p:sp>
            <p:nvSpPr>
              <p:cNvPr id="8272" name="Line 80"/>
              <p:cNvSpPr>
                <a:spLocks noChangeShapeType="1"/>
              </p:cNvSpPr>
              <p:nvPr/>
            </p:nvSpPr>
            <p:spPr bwMode="auto">
              <a:xfrm flipH="1" flipV="1">
                <a:off x="4242" y="1525"/>
                <a:ext cx="0" cy="465"/>
              </a:xfrm>
              <a:prstGeom prst="line">
                <a:avLst/>
              </a:prstGeom>
              <a:grpFill/>
              <a:ln w="38100">
                <a:solidFill>
                  <a:srgbClr val="3333CC"/>
                </a:solidFill>
                <a:round/>
                <a:headEnd/>
                <a:tailEnd type="triangle" w="med" len="med"/>
              </a:ln>
              <a:effectLst>
                <a:outerShdw dist="35921" dir="2700000" algn="ctr" rotWithShape="0">
                  <a:srgbClr val="808080"/>
                </a:outerShdw>
              </a:effectLst>
            </p:spPr>
            <p:txBody>
              <a:bodyPr anchor="ctr"/>
              <a:lstStyle/>
              <a:p>
                <a:pPr>
                  <a:defRPr/>
                </a:pPr>
                <a:endParaRPr lang="ru-RU" dirty="0"/>
              </a:p>
            </p:txBody>
          </p:sp>
          <p:sp>
            <p:nvSpPr>
              <p:cNvPr id="8273" name="Freeform 81"/>
              <p:cNvSpPr>
                <a:spLocks/>
              </p:cNvSpPr>
              <p:nvPr/>
            </p:nvSpPr>
            <p:spPr bwMode="auto">
              <a:xfrm>
                <a:off x="3531" y="1658"/>
                <a:ext cx="720" cy="336"/>
              </a:xfrm>
              <a:custGeom>
                <a:avLst/>
                <a:gdLst/>
                <a:ahLst/>
                <a:cxnLst>
                  <a:cxn ang="0">
                    <a:pos x="0" y="0"/>
                  </a:cxn>
                  <a:cxn ang="0">
                    <a:pos x="396" y="0"/>
                  </a:cxn>
                  <a:cxn ang="0">
                    <a:pos x="423" y="30"/>
                  </a:cxn>
                  <a:cxn ang="0">
                    <a:pos x="423" y="315"/>
                  </a:cxn>
                  <a:cxn ang="0">
                    <a:pos x="435" y="336"/>
                  </a:cxn>
                  <a:cxn ang="0">
                    <a:pos x="693" y="336"/>
                  </a:cxn>
                  <a:cxn ang="0">
                    <a:pos x="720" y="321"/>
                  </a:cxn>
                </a:cxnLst>
                <a:rect l="0" t="0" r="r" b="b"/>
                <a:pathLst>
                  <a:path w="720" h="336">
                    <a:moveTo>
                      <a:pt x="0" y="0"/>
                    </a:moveTo>
                    <a:lnTo>
                      <a:pt x="396" y="0"/>
                    </a:lnTo>
                    <a:lnTo>
                      <a:pt x="423" y="30"/>
                    </a:lnTo>
                    <a:lnTo>
                      <a:pt x="423" y="315"/>
                    </a:lnTo>
                    <a:lnTo>
                      <a:pt x="435" y="336"/>
                    </a:lnTo>
                    <a:lnTo>
                      <a:pt x="693" y="336"/>
                    </a:lnTo>
                    <a:lnTo>
                      <a:pt x="720" y="321"/>
                    </a:lnTo>
                  </a:path>
                </a:pathLst>
              </a:custGeom>
              <a:grpFill/>
              <a:ln w="38100" cmpd="sng">
                <a:solidFill>
                  <a:srgbClr val="3333CC"/>
                </a:solidFill>
                <a:round/>
                <a:headEnd/>
                <a:tailEnd/>
              </a:ln>
              <a:effectLst>
                <a:outerShdw dist="35921" dir="2700000" algn="ctr" rotWithShape="0">
                  <a:srgbClr val="808080"/>
                </a:outerShdw>
              </a:effectLst>
            </p:spPr>
            <p:txBody>
              <a:bodyPr anchor="ctr"/>
              <a:lstStyle/>
              <a:p>
                <a:pPr>
                  <a:defRPr/>
                </a:pPr>
                <a:endParaRPr lang="ru-RU" dirty="0"/>
              </a:p>
            </p:txBody>
          </p:sp>
          <p:sp>
            <p:nvSpPr>
              <p:cNvPr id="8274" name="Freeform 82"/>
              <p:cNvSpPr>
                <a:spLocks/>
              </p:cNvSpPr>
              <p:nvPr/>
            </p:nvSpPr>
            <p:spPr bwMode="auto">
              <a:xfrm>
                <a:off x="3677" y="1008"/>
                <a:ext cx="564" cy="296"/>
              </a:xfrm>
              <a:custGeom>
                <a:avLst/>
                <a:gdLst/>
                <a:ahLst/>
                <a:cxnLst>
                  <a:cxn ang="0">
                    <a:pos x="564" y="297"/>
                  </a:cxn>
                  <a:cxn ang="0">
                    <a:pos x="564" y="30"/>
                  </a:cxn>
                  <a:cxn ang="0">
                    <a:pos x="543" y="0"/>
                  </a:cxn>
                  <a:cxn ang="0">
                    <a:pos x="0" y="0"/>
                  </a:cxn>
                </a:cxnLst>
                <a:rect l="0" t="0" r="r" b="b"/>
                <a:pathLst>
                  <a:path w="564" h="297">
                    <a:moveTo>
                      <a:pt x="564" y="297"/>
                    </a:moveTo>
                    <a:lnTo>
                      <a:pt x="564" y="30"/>
                    </a:lnTo>
                    <a:lnTo>
                      <a:pt x="543" y="0"/>
                    </a:lnTo>
                    <a:lnTo>
                      <a:pt x="0" y="0"/>
                    </a:lnTo>
                  </a:path>
                </a:pathLst>
              </a:custGeom>
              <a:grpFill/>
              <a:ln w="38100" cmpd="sng">
                <a:solidFill>
                  <a:srgbClr val="FF0000"/>
                </a:solidFill>
                <a:round/>
                <a:headEnd type="none" w="med" len="med"/>
                <a:tailEnd type="triangle" w="med" len="med"/>
              </a:ln>
              <a:effectLst>
                <a:outerShdw dist="35921" dir="2700000" algn="ctr" rotWithShape="0">
                  <a:srgbClr val="808080"/>
                </a:outerShdw>
              </a:effectLst>
            </p:spPr>
            <p:txBody>
              <a:bodyPr anchor="ctr"/>
              <a:lstStyle/>
              <a:p>
                <a:pPr>
                  <a:defRPr/>
                </a:pPr>
                <a:endParaRPr lang="ru-RU" dirty="0"/>
              </a:p>
            </p:txBody>
          </p:sp>
          <p:sp>
            <p:nvSpPr>
              <p:cNvPr id="8275" name="AutoShape 83"/>
              <p:cNvSpPr>
                <a:spLocks noChangeAspect="1" noChangeArrowheads="1"/>
              </p:cNvSpPr>
              <p:nvPr/>
            </p:nvSpPr>
            <p:spPr bwMode="auto">
              <a:xfrm>
                <a:off x="4959" y="870"/>
                <a:ext cx="340" cy="341"/>
              </a:xfrm>
              <a:prstGeom prst="sun">
                <a:avLst>
                  <a:gd name="adj" fmla="val 25000"/>
                </a:avLst>
              </a:prstGeom>
              <a:grpFill/>
              <a:ln w="9525">
                <a:solidFill>
                  <a:srgbClr val="000000"/>
                </a:solidFill>
                <a:miter lim="800000"/>
                <a:headEnd/>
                <a:tailEnd/>
              </a:ln>
              <a:effectLst>
                <a:outerShdw dist="35921" dir="2700000" algn="ctr" rotWithShape="0">
                  <a:srgbClr val="808080"/>
                </a:outerShdw>
              </a:effectLst>
            </p:spPr>
            <p:txBody>
              <a:bodyPr anchor="ctr"/>
              <a:lstStyle/>
              <a:p>
                <a:pPr>
                  <a:defRPr/>
                </a:pPr>
                <a:endParaRPr lang="ru-RU" dirty="0"/>
              </a:p>
            </p:txBody>
          </p:sp>
          <p:sp>
            <p:nvSpPr>
              <p:cNvPr id="30758" name="Line 84"/>
              <p:cNvSpPr>
                <a:spLocks noChangeShapeType="1"/>
              </p:cNvSpPr>
              <p:nvPr/>
            </p:nvSpPr>
            <p:spPr bwMode="auto">
              <a:xfrm flipH="1">
                <a:off x="4185" y="1107"/>
                <a:ext cx="672" cy="306"/>
              </a:xfrm>
              <a:prstGeom prst="line">
                <a:avLst/>
              </a:prstGeom>
              <a:grpFill/>
              <a:ln w="19050">
                <a:solidFill>
                  <a:srgbClr val="FF0000"/>
                </a:solidFill>
                <a:prstDash val="dash"/>
                <a:round/>
                <a:headEnd/>
                <a:tailEnd type="triangle" w="med" len="med"/>
              </a:ln>
            </p:spPr>
            <p:txBody>
              <a:bodyPr anchor="ctr"/>
              <a:lstStyle/>
              <a:p>
                <a:endParaRPr lang="ru-RU" dirty="0"/>
              </a:p>
            </p:txBody>
          </p:sp>
          <p:sp>
            <p:nvSpPr>
              <p:cNvPr id="30759" name="Line 85"/>
              <p:cNvSpPr>
                <a:spLocks noChangeShapeType="1"/>
              </p:cNvSpPr>
              <p:nvPr/>
            </p:nvSpPr>
            <p:spPr bwMode="auto">
              <a:xfrm flipH="1">
                <a:off x="4191" y="1188"/>
                <a:ext cx="672" cy="306"/>
              </a:xfrm>
              <a:prstGeom prst="line">
                <a:avLst/>
              </a:prstGeom>
              <a:grpFill/>
              <a:ln w="19050">
                <a:solidFill>
                  <a:srgbClr val="FF0000"/>
                </a:solidFill>
                <a:prstDash val="dash"/>
                <a:round/>
                <a:headEnd/>
                <a:tailEnd type="triangle" w="med" len="med"/>
              </a:ln>
            </p:spPr>
            <p:txBody>
              <a:bodyPr anchor="ctr"/>
              <a:lstStyle/>
              <a:p>
                <a:endParaRPr lang="ru-RU" dirty="0"/>
              </a:p>
            </p:txBody>
          </p:sp>
          <p:sp>
            <p:nvSpPr>
              <p:cNvPr id="30760" name="Freeform 86"/>
              <p:cNvSpPr>
                <a:spLocks/>
              </p:cNvSpPr>
              <p:nvPr/>
            </p:nvSpPr>
            <p:spPr bwMode="auto">
              <a:xfrm>
                <a:off x="4320" y="2148"/>
                <a:ext cx="156" cy="87"/>
              </a:xfrm>
              <a:custGeom>
                <a:avLst/>
                <a:gdLst>
                  <a:gd name="T0" fmla="*/ 0 w 156"/>
                  <a:gd name="T1" fmla="*/ 0 h 87"/>
                  <a:gd name="T2" fmla="*/ 48 w 156"/>
                  <a:gd name="T3" fmla="*/ 6 h 87"/>
                  <a:gd name="T4" fmla="*/ 84 w 156"/>
                  <a:gd name="T5" fmla="*/ 21 h 87"/>
                  <a:gd name="T6" fmla="*/ 155 w 156"/>
                  <a:gd name="T7" fmla="*/ 63 h 87"/>
                  <a:gd name="T8" fmla="*/ 156 w 156"/>
                  <a:gd name="T9" fmla="*/ 87 h 87"/>
                  <a:gd name="T10" fmla="*/ 0 60000 65536"/>
                  <a:gd name="T11" fmla="*/ 0 60000 65536"/>
                  <a:gd name="T12" fmla="*/ 0 60000 65536"/>
                  <a:gd name="T13" fmla="*/ 0 60000 65536"/>
                  <a:gd name="T14" fmla="*/ 0 60000 65536"/>
                  <a:gd name="T15" fmla="*/ 0 w 156"/>
                  <a:gd name="T16" fmla="*/ 0 h 87"/>
                  <a:gd name="T17" fmla="*/ 156 w 156"/>
                  <a:gd name="T18" fmla="*/ 87 h 87"/>
                </a:gdLst>
                <a:ahLst/>
                <a:cxnLst>
                  <a:cxn ang="T10">
                    <a:pos x="T0" y="T1"/>
                  </a:cxn>
                  <a:cxn ang="T11">
                    <a:pos x="T2" y="T3"/>
                  </a:cxn>
                  <a:cxn ang="T12">
                    <a:pos x="T4" y="T5"/>
                  </a:cxn>
                  <a:cxn ang="T13">
                    <a:pos x="T6" y="T7"/>
                  </a:cxn>
                  <a:cxn ang="T14">
                    <a:pos x="T8" y="T9"/>
                  </a:cxn>
                </a:cxnLst>
                <a:rect l="T15" t="T16" r="T17" b="T18"/>
                <a:pathLst>
                  <a:path w="156" h="87">
                    <a:moveTo>
                      <a:pt x="0" y="0"/>
                    </a:moveTo>
                    <a:lnTo>
                      <a:pt x="48" y="6"/>
                    </a:lnTo>
                    <a:lnTo>
                      <a:pt x="84" y="21"/>
                    </a:lnTo>
                    <a:lnTo>
                      <a:pt x="155" y="63"/>
                    </a:lnTo>
                    <a:lnTo>
                      <a:pt x="156" y="87"/>
                    </a:lnTo>
                  </a:path>
                </a:pathLst>
              </a:custGeom>
              <a:grpFill/>
              <a:ln w="9525">
                <a:solidFill>
                  <a:srgbClr val="000000"/>
                </a:solidFill>
                <a:round/>
                <a:headEnd/>
                <a:tailEnd/>
              </a:ln>
            </p:spPr>
            <p:txBody>
              <a:bodyPr anchor="ctr"/>
              <a:lstStyle/>
              <a:p>
                <a:endParaRPr lang="ru-RU" dirty="0"/>
              </a:p>
            </p:txBody>
          </p:sp>
          <p:sp>
            <p:nvSpPr>
              <p:cNvPr id="30761" name="Line 87"/>
              <p:cNvSpPr>
                <a:spLocks noChangeShapeType="1"/>
              </p:cNvSpPr>
              <p:nvPr/>
            </p:nvSpPr>
            <p:spPr bwMode="auto">
              <a:xfrm flipV="1">
                <a:off x="4367" y="2177"/>
                <a:ext cx="40" cy="49"/>
              </a:xfrm>
              <a:prstGeom prst="line">
                <a:avLst/>
              </a:prstGeom>
              <a:grpFill/>
              <a:ln w="9525">
                <a:solidFill>
                  <a:srgbClr val="000000"/>
                </a:solidFill>
                <a:round/>
                <a:headEnd/>
                <a:tailEnd/>
              </a:ln>
            </p:spPr>
            <p:txBody>
              <a:bodyPr anchor="ctr"/>
              <a:lstStyle/>
              <a:p>
                <a:endParaRPr lang="ru-RU" dirty="0"/>
              </a:p>
            </p:txBody>
          </p:sp>
          <p:sp>
            <p:nvSpPr>
              <p:cNvPr id="30762" name="Text Box 88"/>
              <p:cNvSpPr txBox="1">
                <a:spLocks noChangeArrowheads="1"/>
              </p:cNvSpPr>
              <p:nvPr/>
            </p:nvSpPr>
            <p:spPr bwMode="auto">
              <a:xfrm>
                <a:off x="3216" y="883"/>
                <a:ext cx="523" cy="353"/>
              </a:xfrm>
              <a:prstGeom prst="rect">
                <a:avLst/>
              </a:prstGeom>
              <a:grpFill/>
              <a:ln w="9525">
                <a:noFill/>
                <a:miter lim="800000"/>
                <a:headEnd/>
                <a:tailEnd/>
              </a:ln>
            </p:spPr>
            <p:txBody>
              <a:bodyPr/>
              <a:lstStyle/>
              <a:p>
                <a:pPr algn="ctr"/>
                <a:r>
                  <a:rPr lang="ru-RU" sz="1200" dirty="0">
                    <a:solidFill>
                      <a:srgbClr val="000000"/>
                    </a:solidFill>
                    <a:latin typeface="Verdana" pitchFamily="34" charset="0"/>
                  </a:rPr>
                  <a:t>Теплый</a:t>
                </a:r>
              </a:p>
              <a:p>
                <a:pPr algn="ctr"/>
                <a:r>
                  <a:rPr lang="ru-RU" sz="1200" dirty="0">
                    <a:solidFill>
                      <a:srgbClr val="000000"/>
                    </a:solidFill>
                    <a:latin typeface="Verdana" pitchFamily="34" charset="0"/>
                  </a:rPr>
                  <a:t>воздух</a:t>
                </a:r>
                <a:endParaRPr lang="ru-RU" dirty="0">
                  <a:latin typeface="Verdana" pitchFamily="34" charset="0"/>
                </a:endParaRPr>
              </a:p>
            </p:txBody>
          </p:sp>
          <p:sp>
            <p:nvSpPr>
              <p:cNvPr id="30763" name="Text Box 89"/>
              <p:cNvSpPr txBox="1">
                <a:spLocks noChangeArrowheads="1"/>
              </p:cNvSpPr>
              <p:nvPr/>
            </p:nvSpPr>
            <p:spPr bwMode="auto">
              <a:xfrm>
                <a:off x="3019" y="1441"/>
                <a:ext cx="665" cy="353"/>
              </a:xfrm>
              <a:prstGeom prst="rect">
                <a:avLst/>
              </a:prstGeom>
              <a:grpFill/>
              <a:ln w="9525">
                <a:noFill/>
                <a:miter lim="800000"/>
                <a:headEnd/>
                <a:tailEnd/>
              </a:ln>
            </p:spPr>
            <p:txBody>
              <a:bodyPr/>
              <a:lstStyle/>
              <a:p>
                <a:pPr algn="ctr"/>
                <a:r>
                  <a:rPr lang="ru-RU" sz="1200" dirty="0">
                    <a:solidFill>
                      <a:srgbClr val="000000"/>
                    </a:solidFill>
                    <a:latin typeface="Verdana" pitchFamily="34" charset="0"/>
                  </a:rPr>
                  <a:t>Холодный</a:t>
                </a:r>
              </a:p>
              <a:p>
                <a:pPr algn="ctr"/>
                <a:r>
                  <a:rPr lang="ru-RU" sz="1200" dirty="0">
                    <a:solidFill>
                      <a:srgbClr val="000000"/>
                    </a:solidFill>
                    <a:latin typeface="Verdana" pitchFamily="34" charset="0"/>
                  </a:rPr>
                  <a:t>воздух</a:t>
                </a:r>
                <a:endParaRPr lang="ru-RU" dirty="0">
                  <a:latin typeface="Verdana" pitchFamily="34" charset="0"/>
                </a:endParaRPr>
              </a:p>
            </p:txBody>
          </p:sp>
          <p:sp>
            <p:nvSpPr>
              <p:cNvPr id="30764" name="Text Box 90"/>
              <p:cNvSpPr txBox="1">
                <a:spLocks noChangeArrowheads="1"/>
              </p:cNvSpPr>
              <p:nvPr/>
            </p:nvSpPr>
            <p:spPr bwMode="auto">
              <a:xfrm>
                <a:off x="3911" y="2710"/>
                <a:ext cx="275" cy="198"/>
              </a:xfrm>
              <a:prstGeom prst="rect">
                <a:avLst/>
              </a:prstGeom>
              <a:grpFill/>
              <a:ln w="9525">
                <a:noFill/>
                <a:miter lim="800000"/>
                <a:headEnd/>
                <a:tailEnd/>
              </a:ln>
            </p:spPr>
            <p:txBody>
              <a:bodyPr/>
              <a:lstStyle/>
              <a:p>
                <a:r>
                  <a:rPr lang="ru-RU" sz="1200" dirty="0">
                    <a:solidFill>
                      <a:srgbClr val="000000"/>
                    </a:solidFill>
                    <a:latin typeface="Verdana" pitchFamily="34" charset="0"/>
                  </a:rPr>
                  <a:t>б)</a:t>
                </a:r>
                <a:endParaRPr lang="ru-RU" dirty="0">
                  <a:latin typeface="Verdana" pitchFamily="34" charset="0"/>
                </a:endParaRPr>
              </a:p>
            </p:txBody>
          </p:sp>
        </p:grpSp>
      </p:grpSp>
      <p:sp>
        <p:nvSpPr>
          <p:cNvPr id="89"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lum bright="-20000" contrast="40000"/>
          </a:blip>
          <a:srcRect r="16406"/>
          <a:stretch>
            <a:fillRect/>
          </a:stretch>
        </p:blipFill>
        <p:spPr bwMode="auto">
          <a:xfrm>
            <a:off x="285720" y="357166"/>
            <a:ext cx="8572560" cy="3929090"/>
          </a:xfrm>
          <a:prstGeom prst="rect">
            <a:avLst/>
          </a:prstGeom>
          <a:noFill/>
          <a:ln w="9525">
            <a:noFill/>
            <a:miter lim="800000"/>
            <a:headEnd/>
            <a:tailEnd/>
          </a:ln>
        </p:spPr>
      </p:pic>
      <p:sp>
        <p:nvSpPr>
          <p:cNvPr id="4" name="Прямоугольник 3"/>
          <p:cNvSpPr>
            <a:spLocks noChangeArrowheads="1"/>
          </p:cNvSpPr>
          <p:nvPr/>
        </p:nvSpPr>
        <p:spPr bwMode="auto">
          <a:xfrm>
            <a:off x="285720" y="4286256"/>
            <a:ext cx="8572560" cy="2308225"/>
          </a:xfrm>
          <a:prstGeom prst="rect">
            <a:avLst/>
          </a:prstGeom>
          <a:solidFill>
            <a:srgbClr val="CCFF66"/>
          </a:solidFill>
          <a:ln w="19050">
            <a:solidFill>
              <a:srgbClr val="FF0000"/>
            </a:solidFill>
            <a:miter lim="800000"/>
            <a:headEnd/>
            <a:tailEnd/>
          </a:ln>
        </p:spPr>
        <p:txBody>
          <a:bodyPr wrap="square">
            <a:spAutoFit/>
          </a:bodyPr>
          <a:lstStyle/>
          <a:p>
            <a:pPr algn="just"/>
            <a:r>
              <a:rPr lang="ru-RU" sz="2400" b="1" dirty="0"/>
              <a:t>Это сосуд с водой закрыт прозрачной крышкой. Вода нагревается, испаряется, пар конденсируется. Очищенная вода стекает с крышки в другой сосуд. В засушливых районах Чили по такому принципу был построен опреснитель площадью 5 тыс. </a:t>
            </a:r>
            <a:r>
              <a:rPr lang="ru-RU" sz="2400" b="1" dirty="0">
                <a:ea typeface="Times New Roman" pitchFamily="18" charset="0"/>
                <a:cs typeface="Arial" charset="0"/>
              </a:rPr>
              <a:t>м²</a:t>
            </a:r>
            <a:r>
              <a:rPr lang="ru-RU" sz="2400" b="1" dirty="0"/>
              <a:t>, который в жаркий день давал по 20 тыс.  л пресной воды</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428596" y="428604"/>
            <a:ext cx="8286808" cy="6001643"/>
          </a:xfrm>
          <a:prstGeom prst="rect">
            <a:avLst/>
          </a:prstGeom>
        </p:spPr>
        <p:txBody>
          <a:bodyPr wrap="square">
            <a:spAutoFit/>
          </a:bodyPr>
          <a:lstStyle/>
          <a:p>
            <a:pPr algn="ctr"/>
            <a:r>
              <a:rPr lang="ru-RU" sz="3200" b="1" dirty="0" smtClean="0">
                <a:solidFill>
                  <a:srgbClr val="993300"/>
                </a:solidFill>
              </a:rPr>
              <a:t>Отходы различаются:</a:t>
            </a:r>
          </a:p>
          <a:p>
            <a:r>
              <a:rPr lang="ru-RU" sz="3200" b="1" i="1" dirty="0" smtClean="0"/>
              <a:t>по происхождению:</a:t>
            </a:r>
            <a:r>
              <a:rPr lang="ru-RU" sz="3200" b="1" dirty="0" smtClean="0"/>
              <a:t> </a:t>
            </a:r>
          </a:p>
          <a:p>
            <a:pPr lvl="1">
              <a:buFont typeface="Wingdings" pitchFamily="2" charset="2"/>
              <a:buChar char="ü"/>
            </a:pPr>
            <a:r>
              <a:rPr lang="ru-RU" sz="3200" dirty="0" smtClean="0"/>
              <a:t>отходы производства (промышленные отходы)</a:t>
            </a:r>
          </a:p>
          <a:p>
            <a:pPr lvl="1">
              <a:buFont typeface="Wingdings" pitchFamily="2" charset="2"/>
              <a:buChar char="ü"/>
            </a:pPr>
            <a:r>
              <a:rPr lang="ru-RU" sz="3200" dirty="0" smtClean="0"/>
              <a:t>отходы потребления (коммунально-бытовые)</a:t>
            </a:r>
          </a:p>
          <a:p>
            <a:r>
              <a:rPr lang="ru-RU" sz="3200" b="1" i="1" dirty="0" smtClean="0"/>
              <a:t>по агрегатному состоянию: </a:t>
            </a:r>
          </a:p>
          <a:p>
            <a:pPr lvl="1">
              <a:buFont typeface="Wingdings" pitchFamily="2" charset="2"/>
              <a:buChar char="§"/>
            </a:pPr>
            <a:r>
              <a:rPr lang="ru-RU" sz="3200" dirty="0" smtClean="0"/>
              <a:t>твёрдые</a:t>
            </a:r>
          </a:p>
          <a:p>
            <a:pPr lvl="1">
              <a:buFont typeface="Wingdings" pitchFamily="2" charset="2"/>
              <a:buChar char="§"/>
            </a:pPr>
            <a:r>
              <a:rPr lang="ru-RU" sz="3200" dirty="0" smtClean="0"/>
              <a:t>жидкие</a:t>
            </a:r>
          </a:p>
          <a:p>
            <a:pPr lvl="1">
              <a:buFont typeface="Wingdings" pitchFamily="2" charset="2"/>
              <a:buChar char="§"/>
            </a:pPr>
            <a:r>
              <a:rPr lang="ru-RU" sz="3200" dirty="0" smtClean="0"/>
              <a:t>газообразные</a:t>
            </a:r>
          </a:p>
          <a:p>
            <a:pPr>
              <a:buFont typeface="Wingdings" pitchFamily="2" charset="2"/>
              <a:buChar char="v"/>
            </a:pPr>
            <a:r>
              <a:rPr lang="ru-RU" sz="3200" b="1" i="1" dirty="0" smtClean="0"/>
              <a:t>по классу опасности </a:t>
            </a:r>
            <a:r>
              <a:rPr lang="ru-RU" sz="3200" dirty="0" smtClean="0"/>
              <a:t>(для человека и / или для окружающей природной среды)</a:t>
            </a:r>
            <a:endParaRPr lang="ru-RU" sz="3200" dirty="0"/>
          </a:p>
        </p:txBody>
      </p:sp>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214290"/>
            <a:ext cx="8572560" cy="6357982"/>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338" name="Rectangle 2"/>
          <p:cNvSpPr>
            <a:spLocks noGrp="1" noChangeArrowheads="1"/>
          </p:cNvSpPr>
          <p:nvPr>
            <p:ph type="ctrTitle" idx="4294967295"/>
          </p:nvPr>
        </p:nvSpPr>
        <p:spPr>
          <a:xfrm>
            <a:off x="428596" y="357166"/>
            <a:ext cx="8286808" cy="857256"/>
          </a:xfrm>
          <a:solidFill>
            <a:srgbClr val="99FF66"/>
          </a:solidFill>
          <a:ln w="19050">
            <a:solidFill>
              <a:srgbClr val="FF0000"/>
            </a:solidFill>
          </a:ln>
        </p:spPr>
        <p:txBody>
          <a:bodyPr>
            <a:noAutofit/>
          </a:bodyPr>
          <a:lstStyle/>
          <a:p>
            <a:pPr algn="ctr" eaLnBrk="1" hangingPunct="1"/>
            <a:r>
              <a:rPr lang="ru-RU" sz="2800" dirty="0" smtClean="0">
                <a:solidFill>
                  <a:schemeClr val="tx1"/>
                </a:solidFill>
                <a:effectLst/>
                <a:latin typeface="+mn-lt"/>
              </a:rPr>
              <a:t>Различают три основных преобразователя солнечной энергии в электрическую:</a:t>
            </a:r>
          </a:p>
        </p:txBody>
      </p:sp>
      <p:sp>
        <p:nvSpPr>
          <p:cNvPr id="5" name="TextBox 4"/>
          <p:cNvSpPr txBox="1"/>
          <p:nvPr/>
        </p:nvSpPr>
        <p:spPr>
          <a:xfrm>
            <a:off x="285720" y="1500174"/>
            <a:ext cx="8501122" cy="5170646"/>
          </a:xfrm>
          <a:prstGeom prst="rect">
            <a:avLst/>
          </a:prstGeom>
          <a:noFill/>
        </p:spPr>
        <p:txBody>
          <a:bodyPr wrap="square" rtlCol="0">
            <a:spAutoFit/>
          </a:bodyPr>
          <a:lstStyle/>
          <a:p>
            <a:pPr algn="just">
              <a:buFont typeface="Wingdings" pitchFamily="2" charset="2"/>
              <a:buChar char="ü"/>
            </a:pPr>
            <a:r>
              <a:rPr lang="ru-RU" sz="2600" b="1" dirty="0" smtClean="0"/>
              <a:t>фотоэлектрические преобразователи</a:t>
            </a:r>
            <a:r>
              <a:rPr lang="ru-RU" sz="2600" b="1" i="1" dirty="0" smtClean="0"/>
              <a:t> </a:t>
            </a:r>
            <a:r>
              <a:rPr lang="ru-RU" sz="2600" b="1" i="1" dirty="0" err="1" smtClean="0"/>
              <a:t>ФЭП</a:t>
            </a:r>
            <a:r>
              <a:rPr lang="ru-RU" sz="2600" dirty="0" err="1" smtClean="0"/>
              <a:t>-полупроводниковые</a:t>
            </a:r>
            <a:r>
              <a:rPr lang="ru-RU" sz="2600" dirty="0" smtClean="0"/>
              <a:t> устройства, прямо преобразующие солнечную энергию в электрическую. Несколько объединённых ФЭП называются солнечной батареей </a:t>
            </a:r>
            <a:r>
              <a:rPr lang="ru-RU" sz="2600" b="1" dirty="0" smtClean="0"/>
              <a:t>(СБ)</a:t>
            </a:r>
            <a:r>
              <a:rPr lang="ru-RU" sz="2600" dirty="0" smtClean="0"/>
              <a:t>.</a:t>
            </a:r>
          </a:p>
          <a:p>
            <a:pPr algn="just">
              <a:buFont typeface="Wingdings" pitchFamily="2" charset="2"/>
              <a:buChar char="ü"/>
            </a:pPr>
            <a:r>
              <a:rPr lang="ru-RU" sz="2600" b="1" dirty="0" smtClean="0"/>
              <a:t>гелиоэлектростанции </a:t>
            </a:r>
            <a:r>
              <a:rPr lang="ru-RU" sz="2600" dirty="0" smtClean="0"/>
              <a:t>(ГЕЭС) установки, использующие солнечное излучение для приведения в действие тепловых, паровых и др. машин</a:t>
            </a:r>
          </a:p>
          <a:p>
            <a:pPr algn="just">
              <a:buFont typeface="Wingdings" pitchFamily="2" charset="2"/>
              <a:buChar char="ü"/>
            </a:pPr>
            <a:r>
              <a:rPr lang="ru-RU" sz="2600" b="1" dirty="0" smtClean="0">
                <a:cs typeface="Arial" charset="0"/>
              </a:rPr>
              <a:t>солнечные коллекторы </a:t>
            </a:r>
            <a:r>
              <a:rPr lang="ru-RU" sz="2600" dirty="0" smtClean="0">
                <a:cs typeface="Arial" charset="0"/>
              </a:rPr>
              <a:t>нагревательные </a:t>
            </a:r>
            <a:r>
              <a:rPr lang="ru-RU" sz="2600" dirty="0" err="1" smtClean="0">
                <a:cs typeface="Arial" charset="0"/>
              </a:rPr>
              <a:t>низко-температурные</a:t>
            </a:r>
            <a:r>
              <a:rPr lang="ru-RU" sz="2600" dirty="0" smtClean="0">
                <a:cs typeface="Arial" charset="0"/>
              </a:rPr>
              <a:t> установки. </a:t>
            </a:r>
            <a:r>
              <a:rPr lang="ru-RU" sz="2600" dirty="0" err="1" smtClean="0">
                <a:cs typeface="Arial" charset="0"/>
              </a:rPr>
              <a:t>Лучевоспринимающая</a:t>
            </a:r>
            <a:r>
              <a:rPr lang="ru-RU" sz="2600" dirty="0" smtClean="0">
                <a:cs typeface="Arial" charset="0"/>
              </a:rPr>
              <a:t> поверхность обработана компонентами, которые обеспечивают максимальное тепловосприятие и нагревают  воду, проходящую по трубкам  внутри. </a:t>
            </a:r>
          </a:p>
          <a:p>
            <a:pPr algn="just"/>
            <a:endParaRPr lang="ru-RU" dirty="0"/>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362" name="Rectangle 2"/>
          <p:cNvSpPr>
            <a:spLocks noGrp="1" noChangeArrowheads="1"/>
          </p:cNvSpPr>
          <p:nvPr>
            <p:ph type="title" idx="4294967295"/>
          </p:nvPr>
        </p:nvSpPr>
        <p:spPr>
          <a:xfrm>
            <a:off x="357158" y="357166"/>
            <a:ext cx="8501122" cy="714398"/>
          </a:xfrm>
        </p:spPr>
        <p:txBody>
          <a:bodyPr>
            <a:noAutofit/>
          </a:bodyPr>
          <a:lstStyle/>
          <a:p>
            <a:pPr algn="ctr" eaLnBrk="1" hangingPunct="1"/>
            <a:r>
              <a:rPr lang="ru-RU" sz="2400" dirty="0" smtClean="0">
                <a:solidFill>
                  <a:schemeClr val="tx1"/>
                </a:solidFill>
                <a:effectLst/>
                <a:latin typeface="+mn-lt"/>
              </a:rPr>
              <a:t>ФЭП  на  основе  арсенида  галлия  (КПД  35) и кристаллического   кремния   (КПД  28,5)</a:t>
            </a:r>
          </a:p>
        </p:txBody>
      </p:sp>
      <p:pic>
        <p:nvPicPr>
          <p:cNvPr id="15363" name="Picture 3" descr="center"/>
          <p:cNvPicPr>
            <a:picLocks noGrp="1" noChangeAspect="1" noChangeArrowheads="1"/>
          </p:cNvPicPr>
          <p:nvPr>
            <p:ph type="body" sz="half" idx="4294967295"/>
          </p:nvPr>
        </p:nvPicPr>
        <p:blipFill>
          <a:blip r:embed="rId3">
            <a:lum contrast="40000"/>
          </a:blip>
          <a:srcRect l="17564"/>
          <a:stretch>
            <a:fillRect/>
          </a:stretch>
        </p:blipFill>
        <p:spPr>
          <a:xfrm>
            <a:off x="642910" y="1000108"/>
            <a:ext cx="3621469" cy="4643452"/>
          </a:xfrm>
          <a:noFill/>
        </p:spPr>
      </p:pic>
      <p:pic>
        <p:nvPicPr>
          <p:cNvPr id="15364" name="Picture 4"/>
          <p:cNvPicPr>
            <a:picLocks noGrp="1" noChangeAspect="1" noChangeArrowheads="1"/>
          </p:cNvPicPr>
          <p:nvPr>
            <p:ph type="body" sz="half" idx="4294967295"/>
          </p:nvPr>
        </p:nvPicPr>
        <p:blipFill>
          <a:blip r:embed="rId4">
            <a:lum bright="-10000" contrast="40000"/>
          </a:blip>
          <a:srcRect r="3590" b="7692"/>
          <a:stretch>
            <a:fillRect/>
          </a:stretch>
        </p:blipFill>
        <p:spPr>
          <a:xfrm>
            <a:off x="4214810" y="1000108"/>
            <a:ext cx="4297177" cy="4643470"/>
          </a:xfrm>
        </p:spPr>
      </p:pic>
      <p:sp>
        <p:nvSpPr>
          <p:cNvPr id="15365" name="Прямоугольник 4"/>
          <p:cNvSpPr>
            <a:spLocks noChangeArrowheads="1"/>
          </p:cNvSpPr>
          <p:nvPr/>
        </p:nvSpPr>
        <p:spPr bwMode="auto">
          <a:xfrm>
            <a:off x="357158" y="5715016"/>
            <a:ext cx="8501122" cy="830997"/>
          </a:xfrm>
          <a:prstGeom prst="rect">
            <a:avLst/>
          </a:prstGeom>
          <a:noFill/>
          <a:ln w="9525">
            <a:noFill/>
            <a:miter lim="800000"/>
            <a:headEnd/>
            <a:tailEnd/>
          </a:ln>
        </p:spPr>
        <p:txBody>
          <a:bodyPr wrap="square">
            <a:spAutoFit/>
          </a:bodyPr>
          <a:lstStyle/>
          <a:p>
            <a:pPr algn="just"/>
            <a:r>
              <a:rPr lang="ru-RU" sz="2400" b="1" dirty="0"/>
              <a:t>Модульный тип конструкций позволяет создавать установки практически любой мощности.</a:t>
            </a:r>
            <a:endParaRPr lang="ru-RU" sz="2400" dirty="0"/>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Прямоугольник 4"/>
          <p:cNvSpPr/>
          <p:nvPr/>
        </p:nvSpPr>
        <p:spPr>
          <a:xfrm>
            <a:off x="214282" y="357166"/>
            <a:ext cx="8643998"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386" name="Picture 4"/>
          <p:cNvPicPr>
            <a:picLocks noChangeAspect="1" noChangeArrowheads="1"/>
          </p:cNvPicPr>
          <p:nvPr/>
        </p:nvPicPr>
        <p:blipFill>
          <a:blip r:embed="rId3">
            <a:clrChange>
              <a:clrFrom>
                <a:srgbClr val="FFFFFF"/>
              </a:clrFrom>
              <a:clrTo>
                <a:srgbClr val="FFFFFF">
                  <a:alpha val="0"/>
                </a:srgbClr>
              </a:clrTo>
            </a:clrChange>
            <a:lum bright="-10000" contrast="10000"/>
          </a:blip>
          <a:srcRect l="10654" t="4283" r="19035" b="9572"/>
          <a:stretch>
            <a:fillRect/>
          </a:stretch>
        </p:blipFill>
        <p:spPr bwMode="auto">
          <a:xfrm>
            <a:off x="285720" y="1643050"/>
            <a:ext cx="8501122" cy="4910750"/>
          </a:xfrm>
          <a:prstGeom prst="rect">
            <a:avLst/>
          </a:prstGeom>
          <a:noFill/>
          <a:ln w="9525">
            <a:noFill/>
            <a:miter lim="800000"/>
            <a:headEnd/>
            <a:tailEnd/>
          </a:ln>
        </p:spPr>
      </p:pic>
      <p:sp>
        <p:nvSpPr>
          <p:cNvPr id="16387" name="Прямоугольник 5"/>
          <p:cNvSpPr>
            <a:spLocks noChangeArrowheads="1"/>
          </p:cNvSpPr>
          <p:nvPr/>
        </p:nvSpPr>
        <p:spPr bwMode="auto">
          <a:xfrm>
            <a:off x="285720" y="357166"/>
            <a:ext cx="8572560" cy="400050"/>
          </a:xfrm>
          <a:prstGeom prst="rect">
            <a:avLst/>
          </a:prstGeom>
          <a:noFill/>
          <a:ln w="9525">
            <a:noFill/>
            <a:miter lim="800000"/>
            <a:headEnd/>
            <a:tailEnd/>
          </a:ln>
        </p:spPr>
        <p:txBody>
          <a:bodyPr wrap="square">
            <a:spAutoFit/>
          </a:bodyPr>
          <a:lstStyle/>
          <a:p>
            <a:pPr algn="ctr"/>
            <a:r>
              <a:rPr lang="ru-RU" sz="2000" b="1" dirty="0"/>
              <a:t>Солнечная батарея на основе поликристаллического кремния</a:t>
            </a:r>
            <a:endParaRPr lang="be-BY" sz="2000" b="1" dirty="0"/>
          </a:p>
        </p:txBody>
      </p:sp>
      <p:sp>
        <p:nvSpPr>
          <p:cNvPr id="16388" name="Прямоугольник 3"/>
          <p:cNvSpPr>
            <a:spLocks noChangeArrowheads="1"/>
          </p:cNvSpPr>
          <p:nvPr/>
        </p:nvSpPr>
        <p:spPr bwMode="auto">
          <a:xfrm>
            <a:off x="428596" y="642918"/>
            <a:ext cx="8286808" cy="1016000"/>
          </a:xfrm>
          <a:prstGeom prst="rect">
            <a:avLst/>
          </a:prstGeom>
          <a:noFill/>
          <a:ln w="9525">
            <a:noFill/>
            <a:miter lim="800000"/>
            <a:headEnd/>
            <a:tailEnd/>
          </a:ln>
        </p:spPr>
        <p:txBody>
          <a:bodyPr wrap="square">
            <a:spAutoFit/>
          </a:bodyPr>
          <a:lstStyle/>
          <a:p>
            <a:pPr algn="just"/>
            <a:r>
              <a:rPr lang="ru-RU" sz="2000" b="1" u="sng" dirty="0"/>
              <a:t>Из тонны</a:t>
            </a:r>
            <a:r>
              <a:rPr lang="ru-RU" sz="2000" b="1" dirty="0"/>
              <a:t> кварцевого песка, в котором находится около 500 кг кремния </a:t>
            </a:r>
            <a:r>
              <a:rPr lang="ru-RU" sz="2000" b="1" u="sng" dirty="0"/>
              <a:t>получают 50-90 кг солнечного </a:t>
            </a:r>
            <a:r>
              <a:rPr lang="ru-RU" sz="2000" b="1" u="sng" dirty="0" err="1"/>
              <a:t>силициума</a:t>
            </a:r>
            <a:r>
              <a:rPr lang="ru-RU" sz="2000" b="1" dirty="0"/>
              <a:t>. Нужны </a:t>
            </a:r>
            <a:r>
              <a:rPr lang="ru-RU" sz="2000" b="1" u="sng" dirty="0"/>
              <a:t>«особо чистые  кварциты</a:t>
            </a:r>
            <a:r>
              <a:rPr lang="ru-RU" sz="2000" b="1" dirty="0"/>
              <a:t>», самые  крупные  залежи  находятся  в   </a:t>
            </a:r>
            <a:r>
              <a:rPr lang="ru-RU" sz="2000" b="1" u="sng" dirty="0"/>
              <a:t>России</a:t>
            </a:r>
            <a:r>
              <a:rPr lang="ru-RU" sz="2000" b="1" dirty="0"/>
              <a:t>.</a:t>
            </a: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spd="slow">
    <p:dissolv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Прямоугольник 4"/>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436" name="Rectangle 4"/>
          <p:cNvSpPr>
            <a:spLocks noGrp="1" noChangeArrowheads="1"/>
          </p:cNvSpPr>
          <p:nvPr>
            <p:ph type="title" idx="4294967295"/>
          </p:nvPr>
        </p:nvSpPr>
        <p:spPr>
          <a:xfrm>
            <a:off x="428596" y="857232"/>
            <a:ext cx="8229600" cy="428625"/>
          </a:xfrm>
          <a:solidFill>
            <a:srgbClr val="99FF66"/>
          </a:solidFill>
          <a:ln w="19050">
            <a:solidFill>
              <a:srgbClr val="FF0000"/>
            </a:solidFill>
          </a:ln>
        </p:spPr>
        <p:txBody>
          <a:bodyPr>
            <a:normAutofit fontScale="90000"/>
          </a:bodyPr>
          <a:lstStyle/>
          <a:p>
            <a:pPr algn="ctr" eaLnBrk="1" hangingPunct="1"/>
            <a:r>
              <a:rPr lang="ru-RU" sz="2700" dirty="0" smtClean="0">
                <a:solidFill>
                  <a:schemeClr val="tx1"/>
                </a:solidFill>
                <a:effectLst/>
                <a:latin typeface="+mn-lt"/>
              </a:rPr>
              <a:t>Преимущества и недостатки солнечных батарей</a:t>
            </a:r>
            <a:r>
              <a:rPr lang="ru-RU" sz="2400" dirty="0" smtClean="0"/>
              <a:t>.</a:t>
            </a:r>
          </a:p>
        </p:txBody>
      </p:sp>
      <p:sp>
        <p:nvSpPr>
          <p:cNvPr id="18437" name="Rectangle 5"/>
          <p:cNvSpPr>
            <a:spLocks noGrp="1" noChangeArrowheads="1"/>
          </p:cNvSpPr>
          <p:nvPr>
            <p:ph type="body" sz="half" idx="4294967295"/>
          </p:nvPr>
        </p:nvSpPr>
        <p:spPr>
          <a:xfrm>
            <a:off x="357158" y="1643050"/>
            <a:ext cx="4286281" cy="4071966"/>
          </a:xfrm>
        </p:spPr>
        <p:txBody>
          <a:bodyPr>
            <a:normAutofit fontScale="92500" lnSpcReduction="10000"/>
          </a:bodyPr>
          <a:lstStyle/>
          <a:p>
            <a:pPr eaLnBrk="1" hangingPunct="1"/>
            <a:r>
              <a:rPr lang="ru-RU" sz="2400" b="1" u="sng" dirty="0" smtClean="0">
                <a:solidFill>
                  <a:srgbClr val="0000FF"/>
                </a:solidFill>
              </a:rPr>
              <a:t>преимущества</a:t>
            </a:r>
          </a:p>
          <a:p>
            <a:pPr algn="just" eaLnBrk="1" hangingPunct="1"/>
            <a:r>
              <a:rPr lang="ru-RU" sz="2400" b="1" dirty="0" smtClean="0"/>
              <a:t>Отсутствие подвижных частей</a:t>
            </a:r>
          </a:p>
          <a:p>
            <a:pPr algn="just" eaLnBrk="1" hangingPunct="1"/>
            <a:r>
              <a:rPr lang="ru-RU" sz="2400" b="1" dirty="0" smtClean="0"/>
              <a:t>Большой срок службы</a:t>
            </a:r>
            <a:r>
              <a:rPr lang="ru-RU" sz="2400" dirty="0" smtClean="0"/>
              <a:t>(30 лет). За  эти 30 лет 1 кг кремния даст столько же энергии ,сколько производится из 100 т нефти.</a:t>
            </a:r>
          </a:p>
          <a:p>
            <a:pPr algn="just" eaLnBrk="1" hangingPunct="1"/>
            <a:r>
              <a:rPr lang="ru-RU" sz="2400" b="1" dirty="0" smtClean="0"/>
              <a:t>Высокая надёжность и стабильность</a:t>
            </a:r>
          </a:p>
          <a:p>
            <a:pPr algn="just" eaLnBrk="1" hangingPunct="1"/>
            <a:r>
              <a:rPr lang="ru-RU" sz="2400" b="1" dirty="0" smtClean="0"/>
              <a:t>Простота обслуживания</a:t>
            </a:r>
          </a:p>
          <a:p>
            <a:pPr algn="just" eaLnBrk="1" hangingPunct="1"/>
            <a:r>
              <a:rPr lang="ru-RU" sz="2400" b="1" dirty="0" smtClean="0"/>
              <a:t>Модульный тип</a:t>
            </a:r>
          </a:p>
        </p:txBody>
      </p:sp>
      <p:sp>
        <p:nvSpPr>
          <p:cNvPr id="18438" name="Rectangle 6"/>
          <p:cNvSpPr>
            <a:spLocks noGrp="1" noChangeArrowheads="1"/>
          </p:cNvSpPr>
          <p:nvPr>
            <p:ph type="body" sz="half" idx="4294967295"/>
          </p:nvPr>
        </p:nvSpPr>
        <p:spPr>
          <a:xfrm>
            <a:off x="4572000" y="1571612"/>
            <a:ext cx="4143405" cy="4429156"/>
          </a:xfrm>
        </p:spPr>
        <p:txBody>
          <a:bodyPr/>
          <a:lstStyle/>
          <a:p>
            <a:pPr eaLnBrk="1" hangingPunct="1"/>
            <a:r>
              <a:rPr lang="ru-RU" sz="2400" b="1" u="sng" dirty="0" smtClean="0">
                <a:solidFill>
                  <a:srgbClr val="0000FF"/>
                </a:solidFill>
              </a:rPr>
              <a:t>недостатки</a:t>
            </a:r>
          </a:p>
          <a:p>
            <a:pPr eaLnBrk="1" hangingPunct="1"/>
            <a:r>
              <a:rPr lang="ru-RU" sz="2400" b="1" dirty="0" smtClean="0"/>
              <a:t>Малый КПД (10-15%)</a:t>
            </a:r>
          </a:p>
          <a:p>
            <a:pPr eaLnBrk="1" hangingPunct="1"/>
            <a:r>
              <a:rPr lang="ru-RU" sz="2400" b="1" dirty="0" smtClean="0"/>
              <a:t>Дорогие.  </a:t>
            </a:r>
            <a:r>
              <a:rPr lang="ru-RU" sz="2400" dirty="0" smtClean="0"/>
              <a:t>Солнечные установки  мощность1 кВт  стоят около 3000  евро. </a:t>
            </a:r>
          </a:p>
          <a:p>
            <a:pPr eaLnBrk="1" hangingPunct="1"/>
            <a:r>
              <a:rPr lang="ru-RU" sz="2400" b="1" dirty="0" smtClean="0"/>
              <a:t>Окупается  только  на 15-м году. </a:t>
            </a:r>
          </a:p>
          <a:p>
            <a:r>
              <a:rPr lang="ru-RU" sz="2400" b="1" dirty="0" smtClean="0"/>
              <a:t>Производство многослойных элементов сопровождается  вредными  выбросами.</a:t>
            </a:r>
          </a:p>
          <a:p>
            <a:pPr eaLnBrk="1" hangingPunct="1"/>
            <a:endParaRPr lang="ru-RU" sz="2400" dirty="0" smtClean="0"/>
          </a:p>
        </p:txBody>
      </p:sp>
      <p:cxnSp>
        <p:nvCxnSpPr>
          <p:cNvPr id="7" name="Прямая соединительная линия 6"/>
          <p:cNvCxnSpPr/>
          <p:nvPr/>
        </p:nvCxnSpPr>
        <p:spPr>
          <a:xfrm rot="5400000">
            <a:off x="2393935" y="4035429"/>
            <a:ext cx="464347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p:cTn id="7" dur="500" fill="hold"/>
                                        <p:tgtEl>
                                          <p:spTgt spid="18436"/>
                                        </p:tgtEl>
                                        <p:attrNameLst>
                                          <p:attrName>ppt_w</p:attrName>
                                        </p:attrNameLst>
                                      </p:cBhvr>
                                      <p:tavLst>
                                        <p:tav tm="0">
                                          <p:val>
                                            <p:fltVal val="0"/>
                                          </p:val>
                                        </p:tav>
                                        <p:tav tm="100000">
                                          <p:val>
                                            <p:strVal val="#ppt_w"/>
                                          </p:val>
                                        </p:tav>
                                      </p:tavLst>
                                    </p:anim>
                                    <p:anim calcmode="lin" valueType="num">
                                      <p:cBhvr>
                                        <p:cTn id="8" dur="500" fill="hold"/>
                                        <p:tgtEl>
                                          <p:spTgt spid="18436"/>
                                        </p:tgtEl>
                                        <p:attrNameLst>
                                          <p:attrName>ppt_h</p:attrName>
                                        </p:attrNameLst>
                                      </p:cBhvr>
                                      <p:tavLst>
                                        <p:tav tm="0">
                                          <p:val>
                                            <p:fltVal val="0"/>
                                          </p:val>
                                        </p:tav>
                                        <p:tav tm="100000">
                                          <p:val>
                                            <p:strVal val="#ppt_h"/>
                                          </p:val>
                                        </p:tav>
                                      </p:tavLst>
                                    </p:anim>
                                    <p:anim calcmode="lin" valueType="num">
                                      <p:cBhvr>
                                        <p:cTn id="9" dur="500" fill="hold"/>
                                        <p:tgtEl>
                                          <p:spTgt spid="18436"/>
                                        </p:tgtEl>
                                        <p:attrNameLst>
                                          <p:attrName>style.rotation</p:attrName>
                                        </p:attrNameLst>
                                      </p:cBhvr>
                                      <p:tavLst>
                                        <p:tav tm="0">
                                          <p:val>
                                            <p:fltVal val="360"/>
                                          </p:val>
                                        </p:tav>
                                        <p:tav tm="100000">
                                          <p:val>
                                            <p:fltVal val="0"/>
                                          </p:val>
                                        </p:tav>
                                      </p:tavLst>
                                    </p:anim>
                                    <p:animEffect transition="in" filter="fade">
                                      <p:cBhvr>
                                        <p:cTn id="10" dur="500"/>
                                        <p:tgtEl>
                                          <p:spTgt spid="18436"/>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iterate type="lt">
                                    <p:tmPct val="10000"/>
                                  </p:iterate>
                                  <p:childTnLst>
                                    <p:set>
                                      <p:cBhvr>
                                        <p:cTn id="14" dur="1" fill="hold">
                                          <p:stCondLst>
                                            <p:cond delay="0"/>
                                          </p:stCondLst>
                                        </p:cTn>
                                        <p:tgtEl>
                                          <p:spTgt spid="18437">
                                            <p:txEl>
                                              <p:pRg st="0" end="0"/>
                                            </p:txEl>
                                          </p:spTgt>
                                        </p:tgtEl>
                                        <p:attrNameLst>
                                          <p:attrName>style.visibility</p:attrName>
                                        </p:attrNameLst>
                                      </p:cBhvr>
                                      <p:to>
                                        <p:strVal val="visible"/>
                                      </p:to>
                                    </p:set>
                                    <p:anim calcmode="lin" valueType="num">
                                      <p:cBhvr>
                                        <p:cTn id="15" dur="500" fill="hold"/>
                                        <p:tgtEl>
                                          <p:spTgt spid="1843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8437">
                                            <p:txEl>
                                              <p:pRg st="0" end="0"/>
                                            </p:txEl>
                                          </p:spTgt>
                                        </p:tgtEl>
                                        <p:attrNameLst>
                                          <p:attrName>ppt_h</p:attrName>
                                        </p:attrNameLst>
                                      </p:cBhvr>
                                      <p:tavLst>
                                        <p:tav tm="0">
                                          <p:val>
                                            <p:fltVal val="0"/>
                                          </p:val>
                                        </p:tav>
                                        <p:tav tm="100000">
                                          <p:val>
                                            <p:strVal val="#ppt_h"/>
                                          </p:val>
                                        </p:tav>
                                      </p:tavLst>
                                    </p:anim>
                                    <p:anim calcmode="lin" valueType="num">
                                      <p:cBhvr>
                                        <p:cTn id="17" dur="500" fill="hold"/>
                                        <p:tgtEl>
                                          <p:spTgt spid="18437">
                                            <p:txEl>
                                              <p:pRg st="0" end="0"/>
                                            </p:txEl>
                                          </p:spTgt>
                                        </p:tgtEl>
                                        <p:attrNameLst>
                                          <p:attrName>style.rotation</p:attrName>
                                        </p:attrNameLst>
                                      </p:cBhvr>
                                      <p:tavLst>
                                        <p:tav tm="0">
                                          <p:val>
                                            <p:fltVal val="360"/>
                                          </p:val>
                                        </p:tav>
                                        <p:tav tm="100000">
                                          <p:val>
                                            <p:fltVal val="0"/>
                                          </p:val>
                                        </p:tav>
                                      </p:tavLst>
                                    </p:anim>
                                    <p:animEffect transition="in" filter="fade">
                                      <p:cBhvr>
                                        <p:cTn id="18" dur="500"/>
                                        <p:tgtEl>
                                          <p:spTgt spid="1843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iterate type="lt">
                                    <p:tmPct val="10000"/>
                                  </p:iterate>
                                  <p:childTnLst>
                                    <p:set>
                                      <p:cBhvr>
                                        <p:cTn id="22" dur="1" fill="hold">
                                          <p:stCondLst>
                                            <p:cond delay="0"/>
                                          </p:stCondLst>
                                        </p:cTn>
                                        <p:tgtEl>
                                          <p:spTgt spid="18437">
                                            <p:txEl>
                                              <p:pRg st="1" end="1"/>
                                            </p:txEl>
                                          </p:spTgt>
                                        </p:tgtEl>
                                        <p:attrNameLst>
                                          <p:attrName>style.visibility</p:attrName>
                                        </p:attrNameLst>
                                      </p:cBhvr>
                                      <p:to>
                                        <p:strVal val="visible"/>
                                      </p:to>
                                    </p:set>
                                    <p:anim calcmode="lin" valueType="num">
                                      <p:cBhvr>
                                        <p:cTn id="23" dur="500" fill="hold"/>
                                        <p:tgtEl>
                                          <p:spTgt spid="18437">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18437">
                                            <p:txEl>
                                              <p:pRg st="1" end="1"/>
                                            </p:txEl>
                                          </p:spTgt>
                                        </p:tgtEl>
                                        <p:attrNameLst>
                                          <p:attrName>ppt_h</p:attrName>
                                        </p:attrNameLst>
                                      </p:cBhvr>
                                      <p:tavLst>
                                        <p:tav tm="0">
                                          <p:val>
                                            <p:fltVal val="0"/>
                                          </p:val>
                                        </p:tav>
                                        <p:tav tm="100000">
                                          <p:val>
                                            <p:strVal val="#ppt_h"/>
                                          </p:val>
                                        </p:tav>
                                      </p:tavLst>
                                    </p:anim>
                                    <p:anim calcmode="lin" valueType="num">
                                      <p:cBhvr>
                                        <p:cTn id="25" dur="500" fill="hold"/>
                                        <p:tgtEl>
                                          <p:spTgt spid="18437">
                                            <p:txEl>
                                              <p:pRg st="1" end="1"/>
                                            </p:txEl>
                                          </p:spTgt>
                                        </p:tgtEl>
                                        <p:attrNameLst>
                                          <p:attrName>style.rotation</p:attrName>
                                        </p:attrNameLst>
                                      </p:cBhvr>
                                      <p:tavLst>
                                        <p:tav tm="0">
                                          <p:val>
                                            <p:fltVal val="360"/>
                                          </p:val>
                                        </p:tav>
                                        <p:tav tm="100000">
                                          <p:val>
                                            <p:fltVal val="0"/>
                                          </p:val>
                                        </p:tav>
                                      </p:tavLst>
                                    </p:anim>
                                    <p:animEffect transition="in" filter="fade">
                                      <p:cBhvr>
                                        <p:cTn id="26" dur="500"/>
                                        <p:tgtEl>
                                          <p:spTgt spid="1843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iterate type="lt">
                                    <p:tmPct val="10000"/>
                                  </p:iterate>
                                  <p:childTnLst>
                                    <p:set>
                                      <p:cBhvr>
                                        <p:cTn id="30" dur="1" fill="hold">
                                          <p:stCondLst>
                                            <p:cond delay="0"/>
                                          </p:stCondLst>
                                        </p:cTn>
                                        <p:tgtEl>
                                          <p:spTgt spid="18437">
                                            <p:txEl>
                                              <p:pRg st="2" end="2"/>
                                            </p:txEl>
                                          </p:spTgt>
                                        </p:tgtEl>
                                        <p:attrNameLst>
                                          <p:attrName>style.visibility</p:attrName>
                                        </p:attrNameLst>
                                      </p:cBhvr>
                                      <p:to>
                                        <p:strVal val="visible"/>
                                      </p:to>
                                    </p:set>
                                    <p:anim calcmode="lin" valueType="num">
                                      <p:cBhvr>
                                        <p:cTn id="31" dur="500" fill="hold"/>
                                        <p:tgtEl>
                                          <p:spTgt spid="18437">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18437">
                                            <p:txEl>
                                              <p:pRg st="2" end="2"/>
                                            </p:txEl>
                                          </p:spTgt>
                                        </p:tgtEl>
                                        <p:attrNameLst>
                                          <p:attrName>ppt_h</p:attrName>
                                        </p:attrNameLst>
                                      </p:cBhvr>
                                      <p:tavLst>
                                        <p:tav tm="0">
                                          <p:val>
                                            <p:fltVal val="0"/>
                                          </p:val>
                                        </p:tav>
                                        <p:tav tm="100000">
                                          <p:val>
                                            <p:strVal val="#ppt_h"/>
                                          </p:val>
                                        </p:tav>
                                      </p:tavLst>
                                    </p:anim>
                                    <p:anim calcmode="lin" valueType="num">
                                      <p:cBhvr>
                                        <p:cTn id="33" dur="500" fill="hold"/>
                                        <p:tgtEl>
                                          <p:spTgt spid="18437">
                                            <p:txEl>
                                              <p:pRg st="2" end="2"/>
                                            </p:txEl>
                                          </p:spTgt>
                                        </p:tgtEl>
                                        <p:attrNameLst>
                                          <p:attrName>style.rotation</p:attrName>
                                        </p:attrNameLst>
                                      </p:cBhvr>
                                      <p:tavLst>
                                        <p:tav tm="0">
                                          <p:val>
                                            <p:fltVal val="360"/>
                                          </p:val>
                                        </p:tav>
                                        <p:tav tm="100000">
                                          <p:val>
                                            <p:fltVal val="0"/>
                                          </p:val>
                                        </p:tav>
                                      </p:tavLst>
                                    </p:anim>
                                    <p:animEffect transition="in" filter="fade">
                                      <p:cBhvr>
                                        <p:cTn id="34" dur="500"/>
                                        <p:tgtEl>
                                          <p:spTgt spid="1843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grpId="0" nodeType="clickEffect">
                                  <p:stCondLst>
                                    <p:cond delay="0"/>
                                  </p:stCondLst>
                                  <p:iterate type="lt">
                                    <p:tmPct val="10000"/>
                                  </p:iterate>
                                  <p:childTnLst>
                                    <p:set>
                                      <p:cBhvr>
                                        <p:cTn id="38" dur="1" fill="hold">
                                          <p:stCondLst>
                                            <p:cond delay="0"/>
                                          </p:stCondLst>
                                        </p:cTn>
                                        <p:tgtEl>
                                          <p:spTgt spid="18437">
                                            <p:txEl>
                                              <p:pRg st="3" end="3"/>
                                            </p:txEl>
                                          </p:spTgt>
                                        </p:tgtEl>
                                        <p:attrNameLst>
                                          <p:attrName>style.visibility</p:attrName>
                                        </p:attrNameLst>
                                      </p:cBhvr>
                                      <p:to>
                                        <p:strVal val="visible"/>
                                      </p:to>
                                    </p:set>
                                    <p:anim calcmode="lin" valueType="num">
                                      <p:cBhvr>
                                        <p:cTn id="39" dur="500" fill="hold"/>
                                        <p:tgtEl>
                                          <p:spTgt spid="18437">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18437">
                                            <p:txEl>
                                              <p:pRg st="3" end="3"/>
                                            </p:txEl>
                                          </p:spTgt>
                                        </p:tgtEl>
                                        <p:attrNameLst>
                                          <p:attrName>ppt_h</p:attrName>
                                        </p:attrNameLst>
                                      </p:cBhvr>
                                      <p:tavLst>
                                        <p:tav tm="0">
                                          <p:val>
                                            <p:fltVal val="0"/>
                                          </p:val>
                                        </p:tav>
                                        <p:tav tm="100000">
                                          <p:val>
                                            <p:strVal val="#ppt_h"/>
                                          </p:val>
                                        </p:tav>
                                      </p:tavLst>
                                    </p:anim>
                                    <p:anim calcmode="lin" valueType="num">
                                      <p:cBhvr>
                                        <p:cTn id="41" dur="500" fill="hold"/>
                                        <p:tgtEl>
                                          <p:spTgt spid="18437">
                                            <p:txEl>
                                              <p:pRg st="3" end="3"/>
                                            </p:txEl>
                                          </p:spTgt>
                                        </p:tgtEl>
                                        <p:attrNameLst>
                                          <p:attrName>style.rotation</p:attrName>
                                        </p:attrNameLst>
                                      </p:cBhvr>
                                      <p:tavLst>
                                        <p:tav tm="0">
                                          <p:val>
                                            <p:fltVal val="360"/>
                                          </p:val>
                                        </p:tav>
                                        <p:tav tm="100000">
                                          <p:val>
                                            <p:fltVal val="0"/>
                                          </p:val>
                                        </p:tav>
                                      </p:tavLst>
                                    </p:anim>
                                    <p:animEffect transition="in" filter="fade">
                                      <p:cBhvr>
                                        <p:cTn id="42" dur="500"/>
                                        <p:tgtEl>
                                          <p:spTgt spid="1843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grpId="0" nodeType="clickEffect">
                                  <p:stCondLst>
                                    <p:cond delay="0"/>
                                  </p:stCondLst>
                                  <p:iterate type="lt">
                                    <p:tmPct val="10000"/>
                                  </p:iterate>
                                  <p:childTnLst>
                                    <p:set>
                                      <p:cBhvr>
                                        <p:cTn id="46" dur="1" fill="hold">
                                          <p:stCondLst>
                                            <p:cond delay="0"/>
                                          </p:stCondLst>
                                        </p:cTn>
                                        <p:tgtEl>
                                          <p:spTgt spid="18437">
                                            <p:txEl>
                                              <p:pRg st="4" end="4"/>
                                            </p:txEl>
                                          </p:spTgt>
                                        </p:tgtEl>
                                        <p:attrNameLst>
                                          <p:attrName>style.visibility</p:attrName>
                                        </p:attrNameLst>
                                      </p:cBhvr>
                                      <p:to>
                                        <p:strVal val="visible"/>
                                      </p:to>
                                    </p:set>
                                    <p:anim calcmode="lin" valueType="num">
                                      <p:cBhvr>
                                        <p:cTn id="47" dur="500" fill="hold"/>
                                        <p:tgtEl>
                                          <p:spTgt spid="18437">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18437">
                                            <p:txEl>
                                              <p:pRg st="4" end="4"/>
                                            </p:txEl>
                                          </p:spTgt>
                                        </p:tgtEl>
                                        <p:attrNameLst>
                                          <p:attrName>ppt_h</p:attrName>
                                        </p:attrNameLst>
                                      </p:cBhvr>
                                      <p:tavLst>
                                        <p:tav tm="0">
                                          <p:val>
                                            <p:fltVal val="0"/>
                                          </p:val>
                                        </p:tav>
                                        <p:tav tm="100000">
                                          <p:val>
                                            <p:strVal val="#ppt_h"/>
                                          </p:val>
                                        </p:tav>
                                      </p:tavLst>
                                    </p:anim>
                                    <p:anim calcmode="lin" valueType="num">
                                      <p:cBhvr>
                                        <p:cTn id="49" dur="500" fill="hold"/>
                                        <p:tgtEl>
                                          <p:spTgt spid="18437">
                                            <p:txEl>
                                              <p:pRg st="4" end="4"/>
                                            </p:txEl>
                                          </p:spTgt>
                                        </p:tgtEl>
                                        <p:attrNameLst>
                                          <p:attrName>style.rotation</p:attrName>
                                        </p:attrNameLst>
                                      </p:cBhvr>
                                      <p:tavLst>
                                        <p:tav tm="0">
                                          <p:val>
                                            <p:fltVal val="360"/>
                                          </p:val>
                                        </p:tav>
                                        <p:tav tm="100000">
                                          <p:val>
                                            <p:fltVal val="0"/>
                                          </p:val>
                                        </p:tav>
                                      </p:tavLst>
                                    </p:anim>
                                    <p:animEffect transition="in" filter="fade">
                                      <p:cBhvr>
                                        <p:cTn id="50" dur="500"/>
                                        <p:tgtEl>
                                          <p:spTgt spid="18437">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9" presetClass="entr" presetSubtype="0" decel="100000" fill="hold" grpId="0" nodeType="clickEffect">
                                  <p:stCondLst>
                                    <p:cond delay="0"/>
                                  </p:stCondLst>
                                  <p:iterate type="lt">
                                    <p:tmPct val="10000"/>
                                  </p:iterate>
                                  <p:childTnLst>
                                    <p:set>
                                      <p:cBhvr>
                                        <p:cTn id="54" dur="1" fill="hold">
                                          <p:stCondLst>
                                            <p:cond delay="0"/>
                                          </p:stCondLst>
                                        </p:cTn>
                                        <p:tgtEl>
                                          <p:spTgt spid="18437">
                                            <p:txEl>
                                              <p:pRg st="5" end="5"/>
                                            </p:txEl>
                                          </p:spTgt>
                                        </p:tgtEl>
                                        <p:attrNameLst>
                                          <p:attrName>style.visibility</p:attrName>
                                        </p:attrNameLst>
                                      </p:cBhvr>
                                      <p:to>
                                        <p:strVal val="visible"/>
                                      </p:to>
                                    </p:set>
                                    <p:anim calcmode="lin" valueType="num">
                                      <p:cBhvr>
                                        <p:cTn id="55" dur="500" fill="hold"/>
                                        <p:tgtEl>
                                          <p:spTgt spid="18437">
                                            <p:txEl>
                                              <p:pRg st="5" end="5"/>
                                            </p:txEl>
                                          </p:spTgt>
                                        </p:tgtEl>
                                        <p:attrNameLst>
                                          <p:attrName>ppt_w</p:attrName>
                                        </p:attrNameLst>
                                      </p:cBhvr>
                                      <p:tavLst>
                                        <p:tav tm="0">
                                          <p:val>
                                            <p:fltVal val="0"/>
                                          </p:val>
                                        </p:tav>
                                        <p:tav tm="100000">
                                          <p:val>
                                            <p:strVal val="#ppt_w"/>
                                          </p:val>
                                        </p:tav>
                                      </p:tavLst>
                                    </p:anim>
                                    <p:anim calcmode="lin" valueType="num">
                                      <p:cBhvr>
                                        <p:cTn id="56" dur="500" fill="hold"/>
                                        <p:tgtEl>
                                          <p:spTgt spid="18437">
                                            <p:txEl>
                                              <p:pRg st="5" end="5"/>
                                            </p:txEl>
                                          </p:spTgt>
                                        </p:tgtEl>
                                        <p:attrNameLst>
                                          <p:attrName>ppt_h</p:attrName>
                                        </p:attrNameLst>
                                      </p:cBhvr>
                                      <p:tavLst>
                                        <p:tav tm="0">
                                          <p:val>
                                            <p:fltVal val="0"/>
                                          </p:val>
                                        </p:tav>
                                        <p:tav tm="100000">
                                          <p:val>
                                            <p:strVal val="#ppt_h"/>
                                          </p:val>
                                        </p:tav>
                                      </p:tavLst>
                                    </p:anim>
                                    <p:anim calcmode="lin" valueType="num">
                                      <p:cBhvr>
                                        <p:cTn id="57" dur="500" fill="hold"/>
                                        <p:tgtEl>
                                          <p:spTgt spid="18437">
                                            <p:txEl>
                                              <p:pRg st="5" end="5"/>
                                            </p:txEl>
                                          </p:spTgt>
                                        </p:tgtEl>
                                        <p:attrNameLst>
                                          <p:attrName>style.rotation</p:attrName>
                                        </p:attrNameLst>
                                      </p:cBhvr>
                                      <p:tavLst>
                                        <p:tav tm="0">
                                          <p:val>
                                            <p:fltVal val="360"/>
                                          </p:val>
                                        </p:tav>
                                        <p:tav tm="100000">
                                          <p:val>
                                            <p:fltVal val="0"/>
                                          </p:val>
                                        </p:tav>
                                      </p:tavLst>
                                    </p:anim>
                                    <p:animEffect transition="in" filter="fade">
                                      <p:cBhvr>
                                        <p:cTn id="58" dur="500"/>
                                        <p:tgtEl>
                                          <p:spTgt spid="18437">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iterate type="lt">
                                    <p:tmPct val="10000"/>
                                  </p:iterate>
                                  <p:childTnLst>
                                    <p:set>
                                      <p:cBhvr>
                                        <p:cTn id="62" dur="1" fill="hold">
                                          <p:stCondLst>
                                            <p:cond delay="0"/>
                                          </p:stCondLst>
                                        </p:cTn>
                                        <p:tgtEl>
                                          <p:spTgt spid="18438">
                                            <p:txEl>
                                              <p:pRg st="0" end="0"/>
                                            </p:txEl>
                                          </p:spTgt>
                                        </p:tgtEl>
                                        <p:attrNameLst>
                                          <p:attrName>style.visibility</p:attrName>
                                        </p:attrNameLst>
                                      </p:cBhvr>
                                      <p:to>
                                        <p:strVal val="visible"/>
                                      </p:to>
                                    </p:set>
                                    <p:anim calcmode="lin" valueType="num">
                                      <p:cBhvr>
                                        <p:cTn id="63" dur="500" fill="hold"/>
                                        <p:tgtEl>
                                          <p:spTgt spid="1843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438">
                                            <p:txEl>
                                              <p:pRg st="0" end="0"/>
                                            </p:txEl>
                                          </p:spTgt>
                                        </p:tgtEl>
                                        <p:attrNameLst>
                                          <p:attrName>ppt_h</p:attrName>
                                        </p:attrNameLst>
                                      </p:cBhvr>
                                      <p:tavLst>
                                        <p:tav tm="0">
                                          <p:val>
                                            <p:fltVal val="0"/>
                                          </p:val>
                                        </p:tav>
                                        <p:tav tm="100000">
                                          <p:val>
                                            <p:strVal val="#ppt_h"/>
                                          </p:val>
                                        </p:tav>
                                      </p:tavLst>
                                    </p:anim>
                                    <p:anim calcmode="lin" valueType="num">
                                      <p:cBhvr>
                                        <p:cTn id="65" dur="500" fill="hold"/>
                                        <p:tgtEl>
                                          <p:spTgt spid="18438">
                                            <p:txEl>
                                              <p:pRg st="0" end="0"/>
                                            </p:txEl>
                                          </p:spTgt>
                                        </p:tgtEl>
                                        <p:attrNameLst>
                                          <p:attrName>style.rotation</p:attrName>
                                        </p:attrNameLst>
                                      </p:cBhvr>
                                      <p:tavLst>
                                        <p:tav tm="0">
                                          <p:val>
                                            <p:fltVal val="360"/>
                                          </p:val>
                                        </p:tav>
                                        <p:tav tm="100000">
                                          <p:val>
                                            <p:fltVal val="0"/>
                                          </p:val>
                                        </p:tav>
                                      </p:tavLst>
                                    </p:anim>
                                    <p:animEffect transition="in" filter="fade">
                                      <p:cBhvr>
                                        <p:cTn id="66" dur="500"/>
                                        <p:tgtEl>
                                          <p:spTgt spid="18438">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9" presetClass="entr" presetSubtype="0" decel="100000" fill="hold" grpId="0" nodeType="clickEffect">
                                  <p:stCondLst>
                                    <p:cond delay="0"/>
                                  </p:stCondLst>
                                  <p:iterate type="lt">
                                    <p:tmPct val="10000"/>
                                  </p:iterate>
                                  <p:childTnLst>
                                    <p:set>
                                      <p:cBhvr>
                                        <p:cTn id="70" dur="1" fill="hold">
                                          <p:stCondLst>
                                            <p:cond delay="0"/>
                                          </p:stCondLst>
                                        </p:cTn>
                                        <p:tgtEl>
                                          <p:spTgt spid="18438">
                                            <p:txEl>
                                              <p:pRg st="1" end="1"/>
                                            </p:txEl>
                                          </p:spTgt>
                                        </p:tgtEl>
                                        <p:attrNameLst>
                                          <p:attrName>style.visibility</p:attrName>
                                        </p:attrNameLst>
                                      </p:cBhvr>
                                      <p:to>
                                        <p:strVal val="visible"/>
                                      </p:to>
                                    </p:set>
                                    <p:anim calcmode="lin" valueType="num">
                                      <p:cBhvr>
                                        <p:cTn id="71" dur="500" fill="hold"/>
                                        <p:tgtEl>
                                          <p:spTgt spid="18438">
                                            <p:txEl>
                                              <p:pRg st="1" end="1"/>
                                            </p:txEl>
                                          </p:spTgt>
                                        </p:tgtEl>
                                        <p:attrNameLst>
                                          <p:attrName>ppt_w</p:attrName>
                                        </p:attrNameLst>
                                      </p:cBhvr>
                                      <p:tavLst>
                                        <p:tav tm="0">
                                          <p:val>
                                            <p:fltVal val="0"/>
                                          </p:val>
                                        </p:tav>
                                        <p:tav tm="100000">
                                          <p:val>
                                            <p:strVal val="#ppt_w"/>
                                          </p:val>
                                        </p:tav>
                                      </p:tavLst>
                                    </p:anim>
                                    <p:anim calcmode="lin" valueType="num">
                                      <p:cBhvr>
                                        <p:cTn id="72" dur="500" fill="hold"/>
                                        <p:tgtEl>
                                          <p:spTgt spid="18438">
                                            <p:txEl>
                                              <p:pRg st="1" end="1"/>
                                            </p:txEl>
                                          </p:spTgt>
                                        </p:tgtEl>
                                        <p:attrNameLst>
                                          <p:attrName>ppt_h</p:attrName>
                                        </p:attrNameLst>
                                      </p:cBhvr>
                                      <p:tavLst>
                                        <p:tav tm="0">
                                          <p:val>
                                            <p:fltVal val="0"/>
                                          </p:val>
                                        </p:tav>
                                        <p:tav tm="100000">
                                          <p:val>
                                            <p:strVal val="#ppt_h"/>
                                          </p:val>
                                        </p:tav>
                                      </p:tavLst>
                                    </p:anim>
                                    <p:anim calcmode="lin" valueType="num">
                                      <p:cBhvr>
                                        <p:cTn id="73" dur="500" fill="hold"/>
                                        <p:tgtEl>
                                          <p:spTgt spid="18438">
                                            <p:txEl>
                                              <p:pRg st="1" end="1"/>
                                            </p:txEl>
                                          </p:spTgt>
                                        </p:tgtEl>
                                        <p:attrNameLst>
                                          <p:attrName>style.rotation</p:attrName>
                                        </p:attrNameLst>
                                      </p:cBhvr>
                                      <p:tavLst>
                                        <p:tav tm="0">
                                          <p:val>
                                            <p:fltVal val="360"/>
                                          </p:val>
                                        </p:tav>
                                        <p:tav tm="100000">
                                          <p:val>
                                            <p:fltVal val="0"/>
                                          </p:val>
                                        </p:tav>
                                      </p:tavLst>
                                    </p:anim>
                                    <p:animEffect transition="in" filter="fade">
                                      <p:cBhvr>
                                        <p:cTn id="74" dur="500"/>
                                        <p:tgtEl>
                                          <p:spTgt spid="18438">
                                            <p:txEl>
                                              <p:pRg st="1" end="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entr" presetSubtype="0" decel="100000" fill="hold" grpId="0" nodeType="clickEffect">
                                  <p:stCondLst>
                                    <p:cond delay="0"/>
                                  </p:stCondLst>
                                  <p:iterate type="lt">
                                    <p:tmPct val="10000"/>
                                  </p:iterate>
                                  <p:childTnLst>
                                    <p:set>
                                      <p:cBhvr>
                                        <p:cTn id="78" dur="1" fill="hold">
                                          <p:stCondLst>
                                            <p:cond delay="0"/>
                                          </p:stCondLst>
                                        </p:cTn>
                                        <p:tgtEl>
                                          <p:spTgt spid="18438">
                                            <p:txEl>
                                              <p:pRg st="2" end="2"/>
                                            </p:txEl>
                                          </p:spTgt>
                                        </p:tgtEl>
                                        <p:attrNameLst>
                                          <p:attrName>style.visibility</p:attrName>
                                        </p:attrNameLst>
                                      </p:cBhvr>
                                      <p:to>
                                        <p:strVal val="visible"/>
                                      </p:to>
                                    </p:set>
                                    <p:anim calcmode="lin" valueType="num">
                                      <p:cBhvr>
                                        <p:cTn id="79" dur="500" fill="hold"/>
                                        <p:tgtEl>
                                          <p:spTgt spid="18438">
                                            <p:txEl>
                                              <p:pRg st="2" end="2"/>
                                            </p:txEl>
                                          </p:spTgt>
                                        </p:tgtEl>
                                        <p:attrNameLst>
                                          <p:attrName>ppt_w</p:attrName>
                                        </p:attrNameLst>
                                      </p:cBhvr>
                                      <p:tavLst>
                                        <p:tav tm="0">
                                          <p:val>
                                            <p:fltVal val="0"/>
                                          </p:val>
                                        </p:tav>
                                        <p:tav tm="100000">
                                          <p:val>
                                            <p:strVal val="#ppt_w"/>
                                          </p:val>
                                        </p:tav>
                                      </p:tavLst>
                                    </p:anim>
                                    <p:anim calcmode="lin" valueType="num">
                                      <p:cBhvr>
                                        <p:cTn id="80" dur="500" fill="hold"/>
                                        <p:tgtEl>
                                          <p:spTgt spid="18438">
                                            <p:txEl>
                                              <p:pRg st="2" end="2"/>
                                            </p:txEl>
                                          </p:spTgt>
                                        </p:tgtEl>
                                        <p:attrNameLst>
                                          <p:attrName>ppt_h</p:attrName>
                                        </p:attrNameLst>
                                      </p:cBhvr>
                                      <p:tavLst>
                                        <p:tav tm="0">
                                          <p:val>
                                            <p:fltVal val="0"/>
                                          </p:val>
                                        </p:tav>
                                        <p:tav tm="100000">
                                          <p:val>
                                            <p:strVal val="#ppt_h"/>
                                          </p:val>
                                        </p:tav>
                                      </p:tavLst>
                                    </p:anim>
                                    <p:anim calcmode="lin" valueType="num">
                                      <p:cBhvr>
                                        <p:cTn id="81" dur="500" fill="hold"/>
                                        <p:tgtEl>
                                          <p:spTgt spid="18438">
                                            <p:txEl>
                                              <p:pRg st="2" end="2"/>
                                            </p:txEl>
                                          </p:spTgt>
                                        </p:tgtEl>
                                        <p:attrNameLst>
                                          <p:attrName>style.rotation</p:attrName>
                                        </p:attrNameLst>
                                      </p:cBhvr>
                                      <p:tavLst>
                                        <p:tav tm="0">
                                          <p:val>
                                            <p:fltVal val="360"/>
                                          </p:val>
                                        </p:tav>
                                        <p:tav tm="100000">
                                          <p:val>
                                            <p:fltVal val="0"/>
                                          </p:val>
                                        </p:tav>
                                      </p:tavLst>
                                    </p:anim>
                                    <p:animEffect transition="in" filter="fade">
                                      <p:cBhvr>
                                        <p:cTn id="82" dur="500"/>
                                        <p:tgtEl>
                                          <p:spTgt spid="18438">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9" presetClass="entr" presetSubtype="0" decel="100000" fill="hold" grpId="0" nodeType="clickEffect">
                                  <p:stCondLst>
                                    <p:cond delay="0"/>
                                  </p:stCondLst>
                                  <p:iterate type="lt">
                                    <p:tmPct val="10000"/>
                                  </p:iterate>
                                  <p:childTnLst>
                                    <p:set>
                                      <p:cBhvr>
                                        <p:cTn id="86" dur="1" fill="hold">
                                          <p:stCondLst>
                                            <p:cond delay="0"/>
                                          </p:stCondLst>
                                        </p:cTn>
                                        <p:tgtEl>
                                          <p:spTgt spid="18438">
                                            <p:txEl>
                                              <p:pRg st="3" end="3"/>
                                            </p:txEl>
                                          </p:spTgt>
                                        </p:tgtEl>
                                        <p:attrNameLst>
                                          <p:attrName>style.visibility</p:attrName>
                                        </p:attrNameLst>
                                      </p:cBhvr>
                                      <p:to>
                                        <p:strVal val="visible"/>
                                      </p:to>
                                    </p:set>
                                    <p:anim calcmode="lin" valueType="num">
                                      <p:cBhvr>
                                        <p:cTn id="87" dur="500" fill="hold"/>
                                        <p:tgtEl>
                                          <p:spTgt spid="18438">
                                            <p:txEl>
                                              <p:pRg st="3" end="3"/>
                                            </p:txEl>
                                          </p:spTgt>
                                        </p:tgtEl>
                                        <p:attrNameLst>
                                          <p:attrName>ppt_w</p:attrName>
                                        </p:attrNameLst>
                                      </p:cBhvr>
                                      <p:tavLst>
                                        <p:tav tm="0">
                                          <p:val>
                                            <p:fltVal val="0"/>
                                          </p:val>
                                        </p:tav>
                                        <p:tav tm="100000">
                                          <p:val>
                                            <p:strVal val="#ppt_w"/>
                                          </p:val>
                                        </p:tav>
                                      </p:tavLst>
                                    </p:anim>
                                    <p:anim calcmode="lin" valueType="num">
                                      <p:cBhvr>
                                        <p:cTn id="88" dur="500" fill="hold"/>
                                        <p:tgtEl>
                                          <p:spTgt spid="18438">
                                            <p:txEl>
                                              <p:pRg st="3" end="3"/>
                                            </p:txEl>
                                          </p:spTgt>
                                        </p:tgtEl>
                                        <p:attrNameLst>
                                          <p:attrName>ppt_h</p:attrName>
                                        </p:attrNameLst>
                                      </p:cBhvr>
                                      <p:tavLst>
                                        <p:tav tm="0">
                                          <p:val>
                                            <p:fltVal val="0"/>
                                          </p:val>
                                        </p:tav>
                                        <p:tav tm="100000">
                                          <p:val>
                                            <p:strVal val="#ppt_h"/>
                                          </p:val>
                                        </p:tav>
                                      </p:tavLst>
                                    </p:anim>
                                    <p:anim calcmode="lin" valueType="num">
                                      <p:cBhvr>
                                        <p:cTn id="89" dur="500" fill="hold"/>
                                        <p:tgtEl>
                                          <p:spTgt spid="18438">
                                            <p:txEl>
                                              <p:pRg st="3" end="3"/>
                                            </p:txEl>
                                          </p:spTgt>
                                        </p:tgtEl>
                                        <p:attrNameLst>
                                          <p:attrName>style.rotation</p:attrName>
                                        </p:attrNameLst>
                                      </p:cBhvr>
                                      <p:tavLst>
                                        <p:tav tm="0">
                                          <p:val>
                                            <p:fltVal val="360"/>
                                          </p:val>
                                        </p:tav>
                                        <p:tav tm="100000">
                                          <p:val>
                                            <p:fltVal val="0"/>
                                          </p:val>
                                        </p:tav>
                                      </p:tavLst>
                                    </p:anim>
                                    <p:animEffect transition="in" filter="fade">
                                      <p:cBhvr>
                                        <p:cTn id="90" dur="500"/>
                                        <p:tgtEl>
                                          <p:spTgt spid="18438">
                                            <p:txEl>
                                              <p:pRg st="3" end="3"/>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49" presetClass="entr" presetSubtype="0" decel="100000" fill="hold" grpId="0" nodeType="clickEffect">
                                  <p:stCondLst>
                                    <p:cond delay="0"/>
                                  </p:stCondLst>
                                  <p:iterate type="lt">
                                    <p:tmPct val="10000"/>
                                  </p:iterate>
                                  <p:childTnLst>
                                    <p:set>
                                      <p:cBhvr>
                                        <p:cTn id="94" dur="1" fill="hold">
                                          <p:stCondLst>
                                            <p:cond delay="0"/>
                                          </p:stCondLst>
                                        </p:cTn>
                                        <p:tgtEl>
                                          <p:spTgt spid="18438">
                                            <p:txEl>
                                              <p:pRg st="4" end="4"/>
                                            </p:txEl>
                                          </p:spTgt>
                                        </p:tgtEl>
                                        <p:attrNameLst>
                                          <p:attrName>style.visibility</p:attrName>
                                        </p:attrNameLst>
                                      </p:cBhvr>
                                      <p:to>
                                        <p:strVal val="visible"/>
                                      </p:to>
                                    </p:set>
                                    <p:anim calcmode="lin" valueType="num">
                                      <p:cBhvr>
                                        <p:cTn id="95" dur="500" fill="hold"/>
                                        <p:tgtEl>
                                          <p:spTgt spid="18438">
                                            <p:txEl>
                                              <p:pRg st="4" end="4"/>
                                            </p:txEl>
                                          </p:spTgt>
                                        </p:tgtEl>
                                        <p:attrNameLst>
                                          <p:attrName>ppt_w</p:attrName>
                                        </p:attrNameLst>
                                      </p:cBhvr>
                                      <p:tavLst>
                                        <p:tav tm="0">
                                          <p:val>
                                            <p:fltVal val="0"/>
                                          </p:val>
                                        </p:tav>
                                        <p:tav tm="100000">
                                          <p:val>
                                            <p:strVal val="#ppt_w"/>
                                          </p:val>
                                        </p:tav>
                                      </p:tavLst>
                                    </p:anim>
                                    <p:anim calcmode="lin" valueType="num">
                                      <p:cBhvr>
                                        <p:cTn id="96" dur="500" fill="hold"/>
                                        <p:tgtEl>
                                          <p:spTgt spid="18438">
                                            <p:txEl>
                                              <p:pRg st="4" end="4"/>
                                            </p:txEl>
                                          </p:spTgt>
                                        </p:tgtEl>
                                        <p:attrNameLst>
                                          <p:attrName>ppt_h</p:attrName>
                                        </p:attrNameLst>
                                      </p:cBhvr>
                                      <p:tavLst>
                                        <p:tav tm="0">
                                          <p:val>
                                            <p:fltVal val="0"/>
                                          </p:val>
                                        </p:tav>
                                        <p:tav tm="100000">
                                          <p:val>
                                            <p:strVal val="#ppt_h"/>
                                          </p:val>
                                        </p:tav>
                                      </p:tavLst>
                                    </p:anim>
                                    <p:anim calcmode="lin" valueType="num">
                                      <p:cBhvr>
                                        <p:cTn id="97" dur="500" fill="hold"/>
                                        <p:tgtEl>
                                          <p:spTgt spid="18438">
                                            <p:txEl>
                                              <p:pRg st="4" end="4"/>
                                            </p:txEl>
                                          </p:spTgt>
                                        </p:tgtEl>
                                        <p:attrNameLst>
                                          <p:attrName>style.rotation</p:attrName>
                                        </p:attrNameLst>
                                      </p:cBhvr>
                                      <p:tavLst>
                                        <p:tav tm="0">
                                          <p:val>
                                            <p:fltVal val="360"/>
                                          </p:val>
                                        </p:tav>
                                        <p:tav tm="100000">
                                          <p:val>
                                            <p:fltVal val="0"/>
                                          </p:val>
                                        </p:tav>
                                      </p:tavLst>
                                    </p:anim>
                                    <p:animEffect transition="in" filter="fade">
                                      <p:cBhvr>
                                        <p:cTn id="98" dur="500"/>
                                        <p:tgtEl>
                                          <p:spTgt spid="184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build="p"/>
      <p:bldP spid="1843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1"/>
          <p:cNvPicPr>
            <a:picLocks noChangeAspect="1" noChangeArrowheads="1"/>
          </p:cNvPicPr>
          <p:nvPr/>
        </p:nvPicPr>
        <p:blipFill>
          <a:blip r:embed="rId2"/>
          <a:srcRect/>
          <a:stretch>
            <a:fillRect/>
          </a:stretch>
        </p:blipFill>
        <p:spPr bwMode="auto">
          <a:xfrm>
            <a:off x="285720" y="357166"/>
            <a:ext cx="4908550" cy="2857500"/>
          </a:xfrm>
          <a:prstGeom prst="rect">
            <a:avLst/>
          </a:prstGeom>
          <a:noFill/>
          <a:ln w="9525">
            <a:noFill/>
            <a:miter lim="800000"/>
            <a:headEnd/>
            <a:tailEnd/>
          </a:ln>
        </p:spPr>
      </p:pic>
      <p:pic>
        <p:nvPicPr>
          <p:cNvPr id="3" name="Picture 4" descr="el_kamel2"/>
          <p:cNvPicPr>
            <a:picLocks noChangeAspect="1" noChangeArrowheads="1"/>
          </p:cNvPicPr>
          <p:nvPr/>
        </p:nvPicPr>
        <p:blipFill>
          <a:blip r:embed="rId3"/>
          <a:srcRect/>
          <a:stretch>
            <a:fillRect/>
          </a:stretch>
        </p:blipFill>
        <p:spPr bwMode="auto">
          <a:xfrm>
            <a:off x="285720" y="3214686"/>
            <a:ext cx="4895850" cy="2714644"/>
          </a:xfrm>
          <a:prstGeom prst="rect">
            <a:avLst/>
          </a:prstGeom>
          <a:noFill/>
          <a:ln w="9525">
            <a:noFill/>
            <a:miter lim="800000"/>
            <a:headEnd/>
            <a:tailEnd/>
          </a:ln>
        </p:spPr>
      </p:pic>
      <p:pic>
        <p:nvPicPr>
          <p:cNvPr id="4" name="Picture 5" descr="89879573"/>
          <p:cNvPicPr>
            <a:picLocks noChangeAspect="1" noChangeArrowheads="1"/>
          </p:cNvPicPr>
          <p:nvPr/>
        </p:nvPicPr>
        <p:blipFill>
          <a:blip r:embed="rId4"/>
          <a:srcRect/>
          <a:stretch>
            <a:fillRect/>
          </a:stretch>
        </p:blipFill>
        <p:spPr bwMode="auto">
          <a:xfrm>
            <a:off x="5214942" y="357166"/>
            <a:ext cx="3571900" cy="5572164"/>
          </a:xfrm>
          <a:prstGeom prst="rect">
            <a:avLst/>
          </a:prstGeom>
          <a:noFill/>
          <a:ln w="9525">
            <a:noFill/>
            <a:miter lim="800000"/>
            <a:headEnd/>
            <a:tailEnd/>
          </a:ln>
        </p:spPr>
      </p:pic>
      <p:sp>
        <p:nvSpPr>
          <p:cNvPr id="5" name="Rectangle 8"/>
          <p:cNvSpPr>
            <a:spLocks noChangeArrowheads="1"/>
          </p:cNvSpPr>
          <p:nvPr/>
        </p:nvSpPr>
        <p:spPr bwMode="auto">
          <a:xfrm>
            <a:off x="285720" y="6000768"/>
            <a:ext cx="8572560" cy="523875"/>
          </a:xfrm>
          <a:prstGeom prst="rect">
            <a:avLst/>
          </a:prstGeom>
          <a:solidFill>
            <a:schemeClr val="bg1">
              <a:lumMod val="60000"/>
              <a:lumOff val="40000"/>
            </a:schemeClr>
          </a:solidFill>
          <a:ln w="9525">
            <a:noFill/>
            <a:miter lim="800000"/>
            <a:headEnd/>
            <a:tailEnd/>
          </a:ln>
        </p:spPr>
        <p:txBody>
          <a:bodyPr wrap="square">
            <a:spAutoFit/>
          </a:bodyPr>
          <a:lstStyle/>
          <a:p>
            <a:pPr algn="ctr"/>
            <a:r>
              <a:rPr lang="ru-RU" sz="2800" b="1" dirty="0"/>
              <a:t>Применение солнечной энергии в быту</a:t>
            </a: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3"/>
          <p:cNvGraphicFramePr>
            <a:graphicFrameLocks noChangeAspect="1"/>
          </p:cNvGraphicFramePr>
          <p:nvPr/>
        </p:nvGraphicFramePr>
        <p:xfrm>
          <a:off x="357158" y="357166"/>
          <a:ext cx="4625821" cy="3071834"/>
        </p:xfrm>
        <a:graphic>
          <a:graphicData uri="http://schemas.openxmlformats.org/presentationml/2006/ole">
            <p:oleObj spid="_x0000_s68610" name="Точечный рисунок" r:id="rId3" imgW="1771429" imgH="1123810" progId="PBrush">
              <p:embed/>
            </p:oleObj>
          </a:graphicData>
        </a:graphic>
      </p:graphicFrame>
      <p:pic>
        <p:nvPicPr>
          <p:cNvPr id="3" name="Picture 2" descr=" "/>
          <p:cNvPicPr>
            <a:picLocks noChangeAspect="1" noChangeArrowheads="1"/>
          </p:cNvPicPr>
          <p:nvPr/>
        </p:nvPicPr>
        <p:blipFill>
          <a:blip r:embed="rId4"/>
          <a:srcRect/>
          <a:stretch>
            <a:fillRect/>
          </a:stretch>
        </p:blipFill>
        <p:spPr bwMode="auto">
          <a:xfrm>
            <a:off x="4929190" y="357166"/>
            <a:ext cx="3929090" cy="3000396"/>
          </a:xfrm>
          <a:prstGeom prst="rect">
            <a:avLst/>
          </a:prstGeom>
          <a:noFill/>
          <a:ln w="9525">
            <a:noFill/>
            <a:miter lim="800000"/>
            <a:headEnd/>
            <a:tailEnd/>
          </a:ln>
        </p:spPr>
      </p:pic>
      <p:pic>
        <p:nvPicPr>
          <p:cNvPr id="4" name="Picture 2" descr=" "/>
          <p:cNvPicPr>
            <a:picLocks noChangeAspect="1" noChangeArrowheads="1"/>
          </p:cNvPicPr>
          <p:nvPr/>
        </p:nvPicPr>
        <p:blipFill>
          <a:blip r:embed="rId5">
            <a:lum bright="-10000"/>
          </a:blip>
          <a:srcRect/>
          <a:stretch>
            <a:fillRect/>
          </a:stretch>
        </p:blipFill>
        <p:spPr bwMode="auto">
          <a:xfrm>
            <a:off x="285720" y="3357562"/>
            <a:ext cx="4643470" cy="3071834"/>
          </a:xfrm>
          <a:prstGeom prst="rect">
            <a:avLst/>
          </a:prstGeom>
          <a:noFill/>
          <a:ln w="9525">
            <a:noFill/>
            <a:miter lim="800000"/>
            <a:headEnd/>
            <a:tailEnd/>
          </a:ln>
        </p:spPr>
      </p:pic>
      <p:pic>
        <p:nvPicPr>
          <p:cNvPr id="5" name="Содержимое 3" descr="pic12.jpg"/>
          <p:cNvPicPr>
            <a:picLocks noChangeAspect="1"/>
          </p:cNvPicPr>
          <p:nvPr/>
        </p:nvPicPr>
        <p:blipFill>
          <a:blip r:embed="rId6"/>
          <a:srcRect/>
          <a:stretch>
            <a:fillRect/>
          </a:stretch>
        </p:blipFill>
        <p:spPr>
          <a:xfrm>
            <a:off x="4857753" y="3357562"/>
            <a:ext cx="4000527" cy="3071834"/>
          </a:xfrm>
          <a:prstGeom prst="rect">
            <a:avLst/>
          </a:prstGeom>
        </p:spPr>
      </p:pic>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rcRect t="9433" b="11320"/>
          <a:stretch>
            <a:fillRect/>
          </a:stretch>
        </p:blipFill>
        <p:spPr bwMode="auto">
          <a:xfrm>
            <a:off x="357158" y="428604"/>
            <a:ext cx="4208763" cy="2786083"/>
          </a:xfrm>
          <a:prstGeom prst="rect">
            <a:avLst/>
          </a:prstGeom>
          <a:noFill/>
          <a:ln w="9525">
            <a:noFill/>
            <a:miter lim="800000"/>
            <a:headEnd/>
            <a:tailEnd/>
          </a:ln>
        </p:spPr>
      </p:pic>
      <p:pic>
        <p:nvPicPr>
          <p:cNvPr id="3" name="Picture 6"/>
          <p:cNvPicPr>
            <a:picLocks noChangeAspect="1" noChangeArrowheads="1"/>
          </p:cNvPicPr>
          <p:nvPr/>
        </p:nvPicPr>
        <p:blipFill>
          <a:blip r:embed="rId3"/>
          <a:srcRect r="7143"/>
          <a:stretch>
            <a:fillRect/>
          </a:stretch>
        </p:blipFill>
        <p:spPr bwMode="auto">
          <a:xfrm>
            <a:off x="357158" y="3214686"/>
            <a:ext cx="4169615" cy="3143247"/>
          </a:xfrm>
          <a:prstGeom prst="rect">
            <a:avLst/>
          </a:prstGeom>
          <a:noFill/>
          <a:ln w="9525">
            <a:noFill/>
            <a:miter lim="800000"/>
            <a:headEnd/>
            <a:tailEnd/>
          </a:ln>
        </p:spPr>
      </p:pic>
      <p:pic>
        <p:nvPicPr>
          <p:cNvPr id="4" name="Содержимое 3" descr="pic10.jpg"/>
          <p:cNvPicPr>
            <a:picLocks noChangeAspect="1"/>
          </p:cNvPicPr>
          <p:nvPr/>
        </p:nvPicPr>
        <p:blipFill>
          <a:blip r:embed="rId4"/>
          <a:srcRect r="13333" b="20895"/>
          <a:stretch>
            <a:fillRect/>
          </a:stretch>
        </p:blipFill>
        <p:spPr>
          <a:xfrm>
            <a:off x="4530287" y="428604"/>
            <a:ext cx="4256555" cy="2786082"/>
          </a:xfrm>
          <a:prstGeom prst="rect">
            <a:avLst/>
          </a:prstGeom>
        </p:spPr>
      </p:pic>
      <p:pic>
        <p:nvPicPr>
          <p:cNvPr id="5" name="Picture 4"/>
          <p:cNvPicPr>
            <a:picLocks noChangeAspect="1" noChangeArrowheads="1"/>
          </p:cNvPicPr>
          <p:nvPr/>
        </p:nvPicPr>
        <p:blipFill>
          <a:blip r:embed="rId5"/>
          <a:srcRect/>
          <a:stretch>
            <a:fillRect/>
          </a:stretch>
        </p:blipFill>
        <p:spPr bwMode="auto">
          <a:xfrm>
            <a:off x="4572001" y="3286124"/>
            <a:ext cx="4071966" cy="3071834"/>
          </a:xfrm>
          <a:prstGeom prst="rect">
            <a:avLst/>
          </a:prstGeom>
          <a:noFill/>
          <a:ln w="9525">
            <a:noFill/>
            <a:miter lim="800000"/>
            <a:headEnd/>
            <a:tailEnd/>
          </a:ln>
        </p:spPr>
      </p:pic>
      <p:sp>
        <p:nvSpPr>
          <p:cNvPr id="6" name="Rectangle 5"/>
          <p:cNvSpPr>
            <a:spLocks noChangeArrowheads="1"/>
          </p:cNvSpPr>
          <p:nvPr/>
        </p:nvSpPr>
        <p:spPr bwMode="auto">
          <a:xfrm>
            <a:off x="4500562" y="5572140"/>
            <a:ext cx="4143405" cy="830997"/>
          </a:xfrm>
          <a:prstGeom prst="rect">
            <a:avLst/>
          </a:prstGeom>
          <a:noFill/>
          <a:ln w="9525">
            <a:noFill/>
            <a:miter lim="800000"/>
            <a:headEnd/>
            <a:tailEnd/>
          </a:ln>
        </p:spPr>
        <p:txBody>
          <a:bodyPr wrap="square">
            <a:spAutoFit/>
          </a:bodyPr>
          <a:lstStyle/>
          <a:p>
            <a:r>
              <a:rPr lang="ru-RU" sz="2400" dirty="0">
                <a:solidFill>
                  <a:schemeClr val="bg2"/>
                </a:solidFill>
              </a:rPr>
              <a:t>Беспилотный самолёт </a:t>
            </a:r>
            <a:r>
              <a:rPr lang="ru-RU" sz="2400" dirty="0" err="1">
                <a:solidFill>
                  <a:schemeClr val="bg2"/>
                </a:solidFill>
              </a:rPr>
              <a:t>Helios</a:t>
            </a:r>
            <a:r>
              <a:rPr lang="ru-RU" sz="2400" dirty="0">
                <a:solidFill>
                  <a:schemeClr val="bg2"/>
                </a:solidFill>
              </a:rPr>
              <a:t> с фотоэлементами на крыльях</a:t>
            </a:r>
            <a:endParaRPr lang="be-BY" sz="2400" dirty="0">
              <a:solidFill>
                <a:schemeClr val="bg2"/>
              </a:solidFill>
            </a:endParaRPr>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Содержимое 3" descr="pic01.jpg"/>
          <p:cNvPicPr>
            <a:picLocks noChangeAspect="1"/>
          </p:cNvPicPr>
          <p:nvPr/>
        </p:nvPicPr>
        <p:blipFill>
          <a:blip r:embed="rId2"/>
          <a:srcRect/>
          <a:stretch>
            <a:fillRect/>
          </a:stretch>
        </p:blipFill>
        <p:spPr>
          <a:xfrm>
            <a:off x="285720" y="357167"/>
            <a:ext cx="3889758" cy="2500330"/>
          </a:xfrm>
          <a:prstGeom prst="rect">
            <a:avLst/>
          </a:prstGeom>
        </p:spPr>
      </p:pic>
      <p:pic>
        <p:nvPicPr>
          <p:cNvPr id="3" name="Содержимое 3" descr="pic02.jpg"/>
          <p:cNvPicPr>
            <a:picLocks noChangeAspect="1"/>
          </p:cNvPicPr>
          <p:nvPr/>
        </p:nvPicPr>
        <p:blipFill>
          <a:blip r:embed="rId3"/>
          <a:srcRect l="9242" t="11807"/>
          <a:stretch>
            <a:fillRect/>
          </a:stretch>
        </p:blipFill>
        <p:spPr>
          <a:xfrm>
            <a:off x="4143372" y="357166"/>
            <a:ext cx="4714908" cy="2571768"/>
          </a:xfrm>
          <a:prstGeom prst="rect">
            <a:avLst/>
          </a:prstGeom>
        </p:spPr>
      </p:pic>
      <p:pic>
        <p:nvPicPr>
          <p:cNvPr id="4" name="Содержимое 3" descr="pic03.jpg"/>
          <p:cNvPicPr>
            <a:picLocks noChangeAspect="1"/>
          </p:cNvPicPr>
          <p:nvPr/>
        </p:nvPicPr>
        <p:blipFill>
          <a:blip r:embed="rId4"/>
          <a:srcRect/>
          <a:stretch>
            <a:fillRect/>
          </a:stretch>
        </p:blipFill>
        <p:spPr>
          <a:xfrm>
            <a:off x="285720" y="2857496"/>
            <a:ext cx="3857652" cy="3643338"/>
          </a:xfrm>
          <a:prstGeom prst="rect">
            <a:avLst/>
          </a:prstGeom>
        </p:spPr>
      </p:pic>
      <p:sp>
        <p:nvSpPr>
          <p:cNvPr id="5" name="Заголовок 1"/>
          <p:cNvSpPr txBox="1">
            <a:spLocks/>
          </p:cNvSpPr>
          <p:nvPr/>
        </p:nvSpPr>
        <p:spPr>
          <a:xfrm>
            <a:off x="4143372" y="2786058"/>
            <a:ext cx="4643470" cy="500063"/>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2400" i="0" u="none" strike="noStrike" kern="1200" cap="none" spc="0" normalizeH="0" baseline="0" noProof="0" dirty="0" smtClean="0">
                <a:ln>
                  <a:noFill/>
                </a:ln>
                <a:uLnTx/>
                <a:uFillTx/>
                <a:ea typeface="+mj-ea"/>
                <a:cs typeface="+mj-cs"/>
              </a:rPr>
              <a:t>Экономия электроэнергии с помощью льда</a:t>
            </a:r>
            <a:endParaRPr kumimoji="0" lang="be-BY" sz="2400" i="0" u="none" strike="noStrike" kern="1200" cap="none" spc="0" normalizeH="0" baseline="0" noProof="0" dirty="0">
              <a:ln>
                <a:noFill/>
              </a:ln>
              <a:uLnTx/>
              <a:uFillTx/>
              <a:ea typeface="+mj-ea"/>
              <a:cs typeface="+mj-cs"/>
            </a:endParaRPr>
          </a:p>
        </p:txBody>
      </p:sp>
      <p:sp>
        <p:nvSpPr>
          <p:cNvPr id="6" name="Прямоугольник 3"/>
          <p:cNvSpPr>
            <a:spLocks noChangeArrowheads="1"/>
          </p:cNvSpPr>
          <p:nvPr/>
        </p:nvSpPr>
        <p:spPr bwMode="auto">
          <a:xfrm>
            <a:off x="4143372" y="3500438"/>
            <a:ext cx="4714908" cy="3139321"/>
          </a:xfrm>
          <a:prstGeom prst="rect">
            <a:avLst/>
          </a:prstGeom>
          <a:noFill/>
          <a:ln w="9525">
            <a:noFill/>
            <a:miter lim="800000"/>
            <a:headEnd/>
            <a:tailEnd/>
          </a:ln>
        </p:spPr>
        <p:txBody>
          <a:bodyPr wrap="square">
            <a:spAutoFit/>
          </a:bodyPr>
          <a:lstStyle/>
          <a:p>
            <a:pPr algn="just" eaLnBrk="0" hangingPunct="0"/>
            <a:r>
              <a:rPr lang="be-BY" sz="2200" b="1" dirty="0" smtClean="0">
                <a:ea typeface="Calibri" pitchFamily="34" charset="0"/>
                <a:cs typeface="Arial" charset="0"/>
              </a:rPr>
              <a:t>специальная "насадка" для кондиционера. Это устройство превращает воду в лёд в ночное время суток. Днём этот лёд используется кондиционером для охлаждения помещений. В результате использования этого изобретения экономится около 30% электроэнергии. </a:t>
            </a:r>
            <a:endParaRPr lang="ru-RU" sz="2200" b="1" dirty="0">
              <a:ea typeface="Calibri" pitchFamily="34" charset="0"/>
              <a:cs typeface="Arial" charset="0"/>
            </a:endParaRPr>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3">
            <a:lum bright="-20000" contrast="30000"/>
          </a:blip>
          <a:srcRect l="7666" t="23051" r="16887" b="16219"/>
          <a:stretch>
            <a:fillRect/>
          </a:stretch>
        </p:blipFill>
        <p:spPr bwMode="auto">
          <a:xfrm>
            <a:off x="0" y="1214439"/>
            <a:ext cx="9144000" cy="3286132"/>
          </a:xfrm>
          <a:prstGeom prst="rect">
            <a:avLst/>
          </a:prstGeom>
          <a:noFill/>
          <a:ln w="9525">
            <a:noFill/>
            <a:miter lim="800000"/>
            <a:headEnd/>
            <a:tailEnd/>
          </a:ln>
        </p:spPr>
      </p:pic>
      <p:sp>
        <p:nvSpPr>
          <p:cNvPr id="23555" name="Прямоугольник 2"/>
          <p:cNvSpPr>
            <a:spLocks noChangeArrowheads="1"/>
          </p:cNvSpPr>
          <p:nvPr/>
        </p:nvSpPr>
        <p:spPr bwMode="auto">
          <a:xfrm>
            <a:off x="0" y="0"/>
            <a:ext cx="9144000" cy="1323975"/>
          </a:xfrm>
          <a:prstGeom prst="rect">
            <a:avLst/>
          </a:prstGeom>
          <a:noFill/>
          <a:ln w="9525">
            <a:noFill/>
            <a:miter lim="800000"/>
            <a:headEnd/>
            <a:tailEnd/>
          </a:ln>
        </p:spPr>
        <p:txBody>
          <a:bodyPr>
            <a:spAutoFit/>
          </a:bodyPr>
          <a:lstStyle/>
          <a:p>
            <a:pPr algn="just"/>
            <a:r>
              <a:rPr lang="ru-RU" sz="2000" b="1" dirty="0"/>
              <a:t>Строительство домов на Западе: «солнечные» дома стоят на 10000</a:t>
            </a:r>
            <a:r>
              <a:rPr lang="en-US" sz="2000" b="1" dirty="0"/>
              <a:t> $</a:t>
            </a:r>
            <a:r>
              <a:rPr lang="ru-RU" sz="2000" b="1" dirty="0"/>
              <a:t> дороже обычных и окупаются  через 7 лет. Владельцы домов пользуются от государства определенными привилегиями, кредитами.</a:t>
            </a:r>
          </a:p>
        </p:txBody>
      </p:sp>
      <p:sp>
        <p:nvSpPr>
          <p:cNvPr id="23556" name="Rectangle 4"/>
          <p:cNvSpPr>
            <a:spLocks noChangeArrowheads="1"/>
          </p:cNvSpPr>
          <p:nvPr/>
        </p:nvSpPr>
        <p:spPr bwMode="auto">
          <a:xfrm>
            <a:off x="0" y="4500570"/>
            <a:ext cx="9144000" cy="2246313"/>
          </a:xfrm>
          <a:prstGeom prst="rect">
            <a:avLst/>
          </a:prstGeom>
          <a:noFill/>
          <a:ln w="9525">
            <a:noFill/>
            <a:miter lim="800000"/>
            <a:headEnd/>
            <a:tailEnd/>
          </a:ln>
        </p:spPr>
        <p:txBody>
          <a:bodyPr anchor="ctr">
            <a:spAutoFit/>
          </a:bodyPr>
          <a:lstStyle/>
          <a:p>
            <a:pPr algn="just" eaLnBrk="0" hangingPunct="0"/>
            <a:r>
              <a:rPr lang="ru-RU" sz="2000" b="1" dirty="0">
                <a:cs typeface="Times New Roman" pitchFamily="18" charset="0"/>
              </a:rPr>
              <a:t>Наиболее эффективно СЭУ эксплуатируются в Греции, Португалии, Испании, Франции.</a:t>
            </a:r>
          </a:p>
          <a:p>
            <a:pPr algn="just" eaLnBrk="0" hangingPunct="0"/>
            <a:r>
              <a:rPr lang="ru-RU" sz="2000" b="1" dirty="0">
                <a:cs typeface="Times New Roman" pitchFamily="18" charset="0"/>
              </a:rPr>
              <a:t>Наибольшая суммарная площадью у СК: США – 10 млн. м</a:t>
            </a:r>
            <a:r>
              <a:rPr lang="ru-RU" sz="2000" b="1" baseline="30000" dirty="0">
                <a:cs typeface="Times New Roman" pitchFamily="18" charset="0"/>
              </a:rPr>
              <a:t>2</a:t>
            </a:r>
            <a:r>
              <a:rPr lang="ru-RU" sz="2000" b="1" dirty="0">
                <a:cs typeface="Times New Roman" pitchFamily="18" charset="0"/>
              </a:rPr>
              <a:t>, Япония – 8 млн. м</a:t>
            </a:r>
            <a:r>
              <a:rPr lang="ru-RU" sz="2000" b="1" baseline="30000" dirty="0">
                <a:cs typeface="Times New Roman" pitchFamily="18" charset="0"/>
              </a:rPr>
              <a:t>2</a:t>
            </a:r>
            <a:r>
              <a:rPr lang="ru-RU" sz="2000" b="1" dirty="0">
                <a:cs typeface="Times New Roman" pitchFamily="18" charset="0"/>
              </a:rPr>
              <a:t>, Израиль – 1,7 млн. м</a:t>
            </a:r>
            <a:r>
              <a:rPr lang="ru-RU" sz="2000" b="1" baseline="30000" dirty="0">
                <a:cs typeface="Times New Roman" pitchFamily="18" charset="0"/>
              </a:rPr>
              <a:t>2</a:t>
            </a:r>
            <a:r>
              <a:rPr lang="ru-RU" sz="2000" b="1" dirty="0">
                <a:cs typeface="Times New Roman" pitchFamily="18" charset="0"/>
              </a:rPr>
              <a:t>, Австралия – 1,2 млн. м</a:t>
            </a:r>
            <a:r>
              <a:rPr lang="ru-RU" sz="2000" b="1" baseline="30000" dirty="0">
                <a:cs typeface="Times New Roman" pitchFamily="18" charset="0"/>
              </a:rPr>
              <a:t>2</a:t>
            </a:r>
            <a:r>
              <a:rPr lang="ru-RU" sz="2000" b="1" dirty="0">
                <a:cs typeface="Times New Roman" pitchFamily="18" charset="0"/>
              </a:rPr>
              <a:t>. В Великобритании  жители сельской местности покрывают  потребность в тепловой  энергии на 40–50% за счет использования энергии Солнца.</a:t>
            </a:r>
            <a:r>
              <a:rPr lang="ru-RU" sz="2000" b="1" dirty="0"/>
              <a:t> </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Заголовок 1"/>
          <p:cNvSpPr>
            <a:spLocks noGrp="1"/>
          </p:cNvSpPr>
          <p:nvPr>
            <p:ph type="ctrTitle" idx="4294967295"/>
          </p:nvPr>
        </p:nvSpPr>
        <p:spPr>
          <a:xfrm>
            <a:off x="1371600" y="1820863"/>
            <a:ext cx="7772400" cy="1828800"/>
          </a:xfrm>
        </p:spPr>
        <p:txBody>
          <a:bodyPr/>
          <a:lstStyle/>
          <a:p>
            <a:r>
              <a:rPr lang="ru-RU" i="1" smtClean="0"/>
              <a:t>СЭС башенного типа</a:t>
            </a:r>
            <a:endParaRPr lang="ru-RU" smtClean="0"/>
          </a:p>
        </p:txBody>
      </p:sp>
      <p:graphicFrame>
        <p:nvGraphicFramePr>
          <p:cNvPr id="1026" name="Object 2"/>
          <p:cNvGraphicFramePr>
            <a:graphicFrameLocks noChangeAspect="1"/>
          </p:cNvGraphicFramePr>
          <p:nvPr/>
        </p:nvGraphicFramePr>
        <p:xfrm>
          <a:off x="0" y="1428750"/>
          <a:ext cx="9144000" cy="5429250"/>
        </p:xfrm>
        <a:graphic>
          <a:graphicData uri="http://schemas.openxmlformats.org/presentationml/2006/ole">
            <p:oleObj spid="_x0000_s67586" name="Точечный рисунок" r:id="rId4" imgW="5266667" imgH="3933333" progId="PBrush">
              <p:embed/>
            </p:oleObj>
          </a:graphicData>
        </a:graphic>
      </p:graphicFrame>
      <p:sp>
        <p:nvSpPr>
          <p:cNvPr id="1029" name="Прямоугольник 6"/>
          <p:cNvSpPr>
            <a:spLocks noChangeArrowheads="1"/>
          </p:cNvSpPr>
          <p:nvPr/>
        </p:nvSpPr>
        <p:spPr bwMode="auto">
          <a:xfrm>
            <a:off x="0" y="0"/>
            <a:ext cx="9144000" cy="1570038"/>
          </a:xfrm>
          <a:prstGeom prst="rect">
            <a:avLst/>
          </a:prstGeom>
          <a:noFill/>
          <a:ln w="9525">
            <a:noFill/>
            <a:miter lim="800000"/>
            <a:headEnd/>
            <a:tailEnd/>
          </a:ln>
        </p:spPr>
        <p:txBody>
          <a:bodyPr>
            <a:spAutoFit/>
          </a:bodyPr>
          <a:lstStyle/>
          <a:p>
            <a:pPr algn="just"/>
            <a:r>
              <a:rPr lang="ru-RU" sz="2400" b="1" dirty="0"/>
              <a:t>В 1985 г. в Крыму; Гелиостаты, имеющие коэффициент  отражения 0,71, концентрируют энергию на центральный приемник, установленного на башне высотой 89 м и служащего парогенератором.</a:t>
            </a: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28596" y="428604"/>
            <a:ext cx="8143932" cy="2677656"/>
          </a:xfrm>
          <a:prstGeom prst="rect">
            <a:avLst/>
          </a:prstGeom>
          <a:solidFill>
            <a:srgbClr val="99FF66"/>
          </a:solidFill>
          <a:ln w="19050">
            <a:solidFill>
              <a:srgbClr val="FF0000"/>
            </a:solidFill>
          </a:ln>
        </p:spPr>
        <p:txBody>
          <a:bodyPr wrap="square">
            <a:spAutoFit/>
          </a:bodyPr>
          <a:lstStyle/>
          <a:p>
            <a:pPr algn="just"/>
            <a:r>
              <a:rPr lang="ru-RU" sz="2400" b="1" dirty="0"/>
              <a:t>Отходы производства </a:t>
            </a:r>
            <a:r>
              <a:rPr lang="ru-RU" sz="2400" dirty="0"/>
              <a:t>— это остатки сырья, материалов, полуфабрикатов, образующиеся в процессе производства продукции или выполнения работ, потерявшие полностью или частично исходные потребительские качества; а также попутные вещества, которые образуются в процессе производства и не находят использования в этом производстве.</a:t>
            </a:r>
          </a:p>
        </p:txBody>
      </p:sp>
      <p:pic>
        <p:nvPicPr>
          <p:cNvPr id="17410" name="Picture 2" descr="Yuriy ХВИЛЯ - Part 89"/>
          <p:cNvPicPr>
            <a:picLocks noChangeAspect="1" noChangeArrowheads="1"/>
          </p:cNvPicPr>
          <p:nvPr/>
        </p:nvPicPr>
        <p:blipFill>
          <a:blip r:embed="rId2"/>
          <a:srcRect/>
          <a:stretch>
            <a:fillRect/>
          </a:stretch>
        </p:blipFill>
        <p:spPr bwMode="auto">
          <a:xfrm>
            <a:off x="428596" y="3143248"/>
            <a:ext cx="4381531" cy="3286148"/>
          </a:xfrm>
          <a:prstGeom prst="rect">
            <a:avLst/>
          </a:prstGeom>
          <a:noFill/>
        </p:spPr>
      </p:pic>
      <p:pic>
        <p:nvPicPr>
          <p:cNvPr id="17412" name="Picture 4" descr="Вторсырье, отходы от компании Энергоизделие (Ульяновск) Прайс-лист Вторсырье, отходы."/>
          <p:cNvPicPr>
            <a:picLocks noChangeAspect="1" noChangeArrowheads="1"/>
          </p:cNvPicPr>
          <p:nvPr/>
        </p:nvPicPr>
        <p:blipFill>
          <a:blip r:embed="rId3"/>
          <a:srcRect/>
          <a:stretch>
            <a:fillRect/>
          </a:stretch>
        </p:blipFill>
        <p:spPr bwMode="auto">
          <a:xfrm>
            <a:off x="4929190" y="3143248"/>
            <a:ext cx="3571900" cy="3348656"/>
          </a:xfrm>
          <a:prstGeom prst="rect">
            <a:avLst/>
          </a:prstGeom>
          <a:noFill/>
        </p:spPr>
      </p:pic>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descr="ses-geliostat-field"/>
          <p:cNvPicPr>
            <a:picLocks noChangeAspect="1" noChangeArrowheads="1"/>
          </p:cNvPicPr>
          <p:nvPr/>
        </p:nvPicPr>
        <p:blipFill>
          <a:blip r:embed="rId2"/>
          <a:srcRect t="7143"/>
          <a:stretch>
            <a:fillRect/>
          </a:stretch>
        </p:blipFill>
        <p:spPr bwMode="auto">
          <a:xfrm>
            <a:off x="285720" y="3643314"/>
            <a:ext cx="8572560" cy="2501780"/>
          </a:xfrm>
          <a:prstGeom prst="rect">
            <a:avLst/>
          </a:prstGeom>
          <a:noFill/>
          <a:ln w="9525">
            <a:noFill/>
            <a:miter lim="800000"/>
            <a:headEnd/>
            <a:tailEnd/>
          </a:ln>
        </p:spPr>
      </p:pic>
      <p:sp>
        <p:nvSpPr>
          <p:cNvPr id="24578" name="Rectangle 5"/>
          <p:cNvSpPr>
            <a:spLocks noChangeArrowheads="1"/>
          </p:cNvSpPr>
          <p:nvPr/>
        </p:nvSpPr>
        <p:spPr bwMode="auto">
          <a:xfrm>
            <a:off x="214282" y="6072206"/>
            <a:ext cx="8643998" cy="430887"/>
          </a:xfrm>
          <a:prstGeom prst="rect">
            <a:avLst/>
          </a:prstGeom>
          <a:noFill/>
          <a:ln w="9525">
            <a:noFill/>
            <a:miter lim="800000"/>
            <a:headEnd/>
            <a:tailEnd/>
          </a:ln>
        </p:spPr>
        <p:txBody>
          <a:bodyPr wrap="square">
            <a:spAutoFit/>
          </a:bodyPr>
          <a:lstStyle/>
          <a:p>
            <a:r>
              <a:rPr lang="ru-RU" sz="2200" b="1" dirty="0"/>
              <a:t>Поле зеркал-гелиостатов </a:t>
            </a:r>
            <a:r>
              <a:rPr lang="en-US" sz="2200" b="1" dirty="0"/>
              <a:t> </a:t>
            </a:r>
            <a:r>
              <a:rPr lang="ru-RU" sz="2200" b="1" dirty="0"/>
              <a:t>Крымской</a:t>
            </a:r>
            <a:r>
              <a:rPr lang="en-US" sz="2200" b="1" dirty="0"/>
              <a:t>    </a:t>
            </a:r>
            <a:r>
              <a:rPr lang="ru-RU" sz="2200" b="1" dirty="0"/>
              <a:t>солнечной электростанции</a:t>
            </a:r>
          </a:p>
        </p:txBody>
      </p:sp>
      <p:pic>
        <p:nvPicPr>
          <p:cNvPr id="24580" name="Picture 7" descr="h_OYaEFmKpTR43AtxVibw5U1IcZ0qlkjX9_"/>
          <p:cNvPicPr>
            <a:picLocks noChangeAspect="1" noChangeArrowheads="1"/>
          </p:cNvPicPr>
          <p:nvPr/>
        </p:nvPicPr>
        <p:blipFill>
          <a:blip r:embed="rId3"/>
          <a:srcRect/>
          <a:stretch>
            <a:fillRect/>
          </a:stretch>
        </p:blipFill>
        <p:spPr bwMode="auto">
          <a:xfrm>
            <a:off x="285720" y="1285860"/>
            <a:ext cx="4500594" cy="2357437"/>
          </a:xfrm>
          <a:prstGeom prst="rect">
            <a:avLst/>
          </a:prstGeom>
          <a:noFill/>
          <a:ln w="9525">
            <a:noFill/>
            <a:miter lim="800000"/>
            <a:headEnd/>
            <a:tailEnd/>
          </a:ln>
        </p:spPr>
      </p:pic>
      <p:pic>
        <p:nvPicPr>
          <p:cNvPr id="24581" name="Picture 8" descr="30f99c92ec4d"/>
          <p:cNvPicPr>
            <a:picLocks noChangeAspect="1" noChangeArrowheads="1"/>
          </p:cNvPicPr>
          <p:nvPr/>
        </p:nvPicPr>
        <p:blipFill>
          <a:blip r:embed="rId4"/>
          <a:srcRect/>
          <a:stretch>
            <a:fillRect/>
          </a:stretch>
        </p:blipFill>
        <p:spPr bwMode="auto">
          <a:xfrm>
            <a:off x="4786314" y="1285860"/>
            <a:ext cx="4071966" cy="2357454"/>
          </a:xfrm>
          <a:prstGeom prst="rect">
            <a:avLst/>
          </a:prstGeom>
          <a:noFill/>
          <a:ln w="9525">
            <a:noFill/>
            <a:miter lim="800000"/>
            <a:headEnd/>
            <a:tailEnd/>
          </a:ln>
        </p:spPr>
      </p:pic>
      <p:sp>
        <p:nvSpPr>
          <p:cNvPr id="24582" name="Прямоугольник 5"/>
          <p:cNvSpPr>
            <a:spLocks noChangeArrowheads="1"/>
          </p:cNvSpPr>
          <p:nvPr/>
        </p:nvSpPr>
        <p:spPr bwMode="auto">
          <a:xfrm>
            <a:off x="285720" y="357166"/>
            <a:ext cx="8572560" cy="1015663"/>
          </a:xfrm>
          <a:prstGeom prst="rect">
            <a:avLst/>
          </a:prstGeom>
          <a:noFill/>
          <a:ln w="9525">
            <a:noFill/>
            <a:miter lim="800000"/>
            <a:headEnd/>
            <a:tailEnd/>
          </a:ln>
        </p:spPr>
        <p:txBody>
          <a:bodyPr wrap="square">
            <a:spAutoFit/>
          </a:bodyPr>
          <a:lstStyle/>
          <a:p>
            <a:pPr algn="just"/>
            <a:r>
              <a:rPr lang="ru-RU" sz="2000" b="1" dirty="0"/>
              <a:t>Строительство СЭС началось в 1965г. П</a:t>
            </a:r>
            <a:r>
              <a:rPr lang="ru-RU" sz="2000" b="1" u="sng" dirty="0"/>
              <a:t>ервая в мире СЭС,</a:t>
            </a:r>
            <a:r>
              <a:rPr lang="ru-RU" sz="2000" b="1" dirty="0"/>
              <a:t> способная </a:t>
            </a:r>
            <a:r>
              <a:rPr lang="ru-RU" sz="2000" b="1" u="sng" dirty="0"/>
              <a:t>вырабатывать и хранить </a:t>
            </a:r>
            <a:r>
              <a:rPr lang="ru-RU" sz="2000" b="1" dirty="0"/>
              <a:t>электроэнергию была построена в Калифорнийской пустыне.</a:t>
            </a:r>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field"/>
          <p:cNvPicPr>
            <a:picLocks noChangeAspect="1" noChangeArrowheads="1"/>
          </p:cNvPicPr>
          <p:nvPr/>
        </p:nvPicPr>
        <p:blipFill>
          <a:blip r:embed="rId2">
            <a:lum bright="-20000" contrast="30000"/>
          </a:blip>
          <a:srcRect l="10938" t="4225"/>
          <a:stretch>
            <a:fillRect/>
          </a:stretch>
        </p:blipFill>
        <p:spPr>
          <a:xfrm>
            <a:off x="357158" y="357166"/>
            <a:ext cx="4286280" cy="6143668"/>
          </a:xfrm>
          <a:prstGeom prst="rect">
            <a:avLst/>
          </a:prstGeom>
          <a:noFill/>
        </p:spPr>
      </p:pic>
      <p:pic>
        <p:nvPicPr>
          <p:cNvPr id="3" name="Picture 4"/>
          <p:cNvPicPr>
            <a:picLocks noChangeAspect="1" noChangeArrowheads="1"/>
          </p:cNvPicPr>
          <p:nvPr/>
        </p:nvPicPr>
        <p:blipFill>
          <a:blip r:embed="rId3">
            <a:lum bright="-20000" contrast="40000"/>
          </a:blip>
          <a:srcRect l="14648" r="19002" b="15909"/>
          <a:stretch>
            <a:fillRect/>
          </a:stretch>
        </p:blipFill>
        <p:spPr bwMode="auto">
          <a:xfrm>
            <a:off x="4643438" y="357166"/>
            <a:ext cx="4214842" cy="6143668"/>
          </a:xfrm>
          <a:prstGeom prst="rect">
            <a:avLst/>
          </a:prstGeom>
          <a:noFill/>
          <a:ln w="9525">
            <a:noFill/>
            <a:miter lim="800000"/>
            <a:headEnd/>
            <a:tailEnd/>
          </a:ln>
        </p:spPr>
      </p:pic>
      <p:sp>
        <p:nvSpPr>
          <p:cNvPr id="4" name="Прямоугольник 4"/>
          <p:cNvSpPr>
            <a:spLocks noChangeArrowheads="1"/>
          </p:cNvSpPr>
          <p:nvPr/>
        </p:nvSpPr>
        <p:spPr bwMode="auto">
          <a:xfrm>
            <a:off x="4643438" y="642918"/>
            <a:ext cx="4214842" cy="707886"/>
          </a:xfrm>
          <a:prstGeom prst="rect">
            <a:avLst/>
          </a:prstGeom>
          <a:noFill/>
          <a:ln w="9525">
            <a:noFill/>
            <a:miter lim="800000"/>
            <a:headEnd/>
            <a:tailEnd/>
          </a:ln>
        </p:spPr>
        <p:txBody>
          <a:bodyPr wrap="square">
            <a:spAutoFit/>
          </a:bodyPr>
          <a:lstStyle/>
          <a:p>
            <a:pPr algn="ctr"/>
            <a:r>
              <a:rPr lang="ru-RU" sz="2000" b="1" dirty="0">
                <a:solidFill>
                  <a:schemeClr val="bg2"/>
                </a:solidFill>
              </a:rPr>
              <a:t>Солнечная башня, Севилья, Испания. Построена в 2007 г.</a:t>
            </a:r>
            <a:endParaRPr lang="be-BY" sz="2000" b="1" dirty="0">
              <a:solidFill>
                <a:schemeClr val="bg2"/>
              </a:solidFill>
            </a:endParaRPr>
          </a:p>
        </p:txBody>
      </p:sp>
      <p:sp>
        <p:nvSpPr>
          <p:cNvPr id="5" name="Прямоугольник 4"/>
          <p:cNvSpPr/>
          <p:nvPr/>
        </p:nvSpPr>
        <p:spPr>
          <a:xfrm>
            <a:off x="357158" y="1500174"/>
            <a:ext cx="4143404" cy="646331"/>
          </a:xfrm>
          <a:prstGeom prst="rect">
            <a:avLst/>
          </a:prstGeom>
        </p:spPr>
        <p:txBody>
          <a:bodyPr wrap="square">
            <a:spAutoFit/>
          </a:bodyPr>
          <a:lstStyle/>
          <a:p>
            <a:pPr algn="just"/>
            <a:r>
              <a:rPr lang="ru-RU" b="1" dirty="0" smtClean="0">
                <a:solidFill>
                  <a:schemeClr val="bg2"/>
                </a:solidFill>
              </a:rPr>
              <a:t>Самая крупная СЭС этого типа - в США и имеет мощность 12,5 МВт. </a:t>
            </a:r>
            <a:endParaRPr lang="ru-RU" dirty="0">
              <a:solidFill>
                <a:schemeClr val="bg2"/>
              </a:solidFill>
            </a:endParaRPr>
          </a:p>
        </p:txBody>
      </p:sp>
      <p:sp>
        <p:nvSpPr>
          <p:cNvPr id="6" name="Прямоугольник 5"/>
          <p:cNvSpPr/>
          <p:nvPr/>
        </p:nvSpPr>
        <p:spPr>
          <a:xfrm>
            <a:off x="428596" y="357166"/>
            <a:ext cx="4214842" cy="1200329"/>
          </a:xfrm>
          <a:prstGeom prst="rect">
            <a:avLst/>
          </a:prstGeom>
        </p:spPr>
        <p:txBody>
          <a:bodyPr wrap="square">
            <a:spAutoFit/>
          </a:bodyPr>
          <a:lstStyle/>
          <a:p>
            <a:pPr algn="just"/>
            <a:r>
              <a:rPr lang="ru-RU" b="1" dirty="0" smtClean="0">
                <a:solidFill>
                  <a:schemeClr val="bg2"/>
                </a:solidFill>
              </a:rPr>
              <a:t>используется для нагрева  рабочей жидкости, подаваемой в тепловой двигатель, который соединен с электрогенератором. </a:t>
            </a:r>
            <a:endParaRPr lang="ru-RU" dirty="0">
              <a:solidFill>
                <a:schemeClr val="bg2"/>
              </a:solidFill>
            </a:endParaRPr>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69634" name="Object 1"/>
          <p:cNvGraphicFramePr>
            <a:graphicFrameLocks noChangeAspect="1"/>
          </p:cNvGraphicFramePr>
          <p:nvPr/>
        </p:nvGraphicFramePr>
        <p:xfrm>
          <a:off x="500034" y="1643050"/>
          <a:ext cx="8241752" cy="4714908"/>
        </p:xfrm>
        <a:graphic>
          <a:graphicData uri="http://schemas.openxmlformats.org/presentationml/2006/ole">
            <p:oleObj spid="_x0000_s69634" name="Точечный рисунок" r:id="rId3" imgW="5000805" imgH="3162162" progId="PBrush">
              <p:embed/>
            </p:oleObj>
          </a:graphicData>
        </a:graphic>
      </p:graphicFrame>
      <p:sp>
        <p:nvSpPr>
          <p:cNvPr id="3" name="Rectangle 7"/>
          <p:cNvSpPr>
            <a:spLocks noChangeArrowheads="1"/>
          </p:cNvSpPr>
          <p:nvPr/>
        </p:nvSpPr>
        <p:spPr bwMode="auto">
          <a:xfrm>
            <a:off x="285720" y="428604"/>
            <a:ext cx="8501122" cy="1200329"/>
          </a:xfrm>
          <a:prstGeom prst="rect">
            <a:avLst/>
          </a:prstGeom>
          <a:noFill/>
          <a:ln w="9525">
            <a:noFill/>
            <a:miter lim="800000"/>
            <a:headEnd/>
            <a:tailEnd/>
          </a:ln>
        </p:spPr>
        <p:txBody>
          <a:bodyPr wrap="square" anchor="ctr">
            <a:spAutoFit/>
          </a:bodyPr>
          <a:lstStyle/>
          <a:p>
            <a:pPr algn="just" eaLnBrk="0" hangingPunct="0"/>
            <a:r>
              <a:rPr lang="ru-RU" b="1" dirty="0">
                <a:ea typeface="Times New Roman" pitchFamily="18" charset="0"/>
                <a:cs typeface="Arial" charset="0"/>
              </a:rPr>
              <a:t>Глубина --1-3 м. На 1 м</a:t>
            </a:r>
            <a:r>
              <a:rPr lang="ru-RU" b="1" baseline="30000" dirty="0">
                <a:ea typeface="Times New Roman" pitchFamily="18" charset="0"/>
                <a:cs typeface="Arial" charset="0"/>
              </a:rPr>
              <a:t>2</a:t>
            </a:r>
            <a:r>
              <a:rPr lang="ru-RU" b="1" dirty="0">
                <a:ea typeface="Times New Roman" pitchFamily="18" charset="0"/>
                <a:cs typeface="Arial" charset="0"/>
              </a:rPr>
              <a:t> площади требуется 500-1000 кг соли, ее можно заменить хлоридом магния.</a:t>
            </a:r>
          </a:p>
          <a:p>
            <a:pPr algn="just" eaLnBrk="0" hangingPunct="0"/>
            <a:r>
              <a:rPr lang="ru-RU" b="1" dirty="0">
                <a:ea typeface="Times New Roman" pitchFamily="18" charset="0"/>
                <a:cs typeface="Arial" charset="0"/>
              </a:rPr>
              <a:t>Наиболее крупный в  Израиле. Его площадь - 250 000 м </a:t>
            </a:r>
            <a:r>
              <a:rPr lang="ru-RU" b="1" baseline="30000" dirty="0">
                <a:ea typeface="Times New Roman" pitchFamily="18" charset="0"/>
                <a:cs typeface="Arial" charset="0"/>
              </a:rPr>
              <a:t>2</a:t>
            </a:r>
            <a:r>
              <a:rPr lang="ru-RU" b="1" dirty="0">
                <a:ea typeface="Times New Roman" pitchFamily="18" charset="0"/>
                <a:cs typeface="Arial" charset="0"/>
              </a:rPr>
              <a:t>. Он используется для производства электроэнергии. Мощность энергетической установки -5 МВт. </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idx="4294967295"/>
          </p:nvPr>
        </p:nvSpPr>
        <p:spPr>
          <a:xfrm>
            <a:off x="285720" y="357166"/>
            <a:ext cx="8572560" cy="1571647"/>
          </a:xfrm>
          <a:solidFill>
            <a:srgbClr val="CCFF66"/>
          </a:solidFill>
        </p:spPr>
        <p:txBody>
          <a:bodyPr>
            <a:normAutofit fontScale="90000"/>
          </a:bodyPr>
          <a:lstStyle/>
          <a:p>
            <a:pPr algn="just" eaLnBrk="1" hangingPunct="1"/>
            <a:r>
              <a:rPr lang="ru-RU" sz="2800" dirty="0" smtClean="0">
                <a:solidFill>
                  <a:schemeClr val="tx1"/>
                </a:solidFill>
                <a:effectLst/>
                <a:latin typeface="+mn-lt"/>
              </a:rPr>
              <a:t>Солнечная кухня незаменима в сельской местности и местах, где нет центрального газоснабжения. Например, всего за 15 минут на солнечной кухне можно вскипятить трехлитровый металлический чайник воды. </a:t>
            </a:r>
          </a:p>
        </p:txBody>
      </p:sp>
      <p:pic>
        <p:nvPicPr>
          <p:cNvPr id="35843" name="Picture 2" descr="Изображение:Solarkocher 1.jpg">
            <a:hlinkClick r:id="rId3"/>
          </p:cNvPr>
          <p:cNvPicPr>
            <a:picLocks noGrp="1" noChangeAspect="1" noChangeArrowheads="1"/>
          </p:cNvPicPr>
          <p:nvPr>
            <p:ph type="subTitle" idx="4294967295"/>
          </p:nvPr>
        </p:nvPicPr>
        <p:blipFill>
          <a:blip r:embed="rId4">
            <a:lum bright="-10000" contrast="30000"/>
          </a:blip>
          <a:srcRect/>
          <a:stretch>
            <a:fillRect/>
          </a:stretch>
        </p:blipFill>
        <p:spPr>
          <a:xfrm>
            <a:off x="285720" y="1928802"/>
            <a:ext cx="8501122" cy="4643446"/>
          </a:xfrm>
        </p:spPr>
      </p:pic>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rcRect/>
          <a:stretch>
            <a:fillRect/>
          </a:stretch>
        </p:blipFill>
        <p:spPr bwMode="auto">
          <a:xfrm>
            <a:off x="357158" y="1142984"/>
            <a:ext cx="4714908" cy="5286412"/>
          </a:xfrm>
          <a:prstGeom prst="rect">
            <a:avLst/>
          </a:prstGeom>
          <a:noFill/>
          <a:ln w="9525">
            <a:noFill/>
            <a:miter lim="800000"/>
            <a:headEnd/>
            <a:tailEnd/>
          </a:ln>
        </p:spPr>
      </p:pic>
      <p:sp>
        <p:nvSpPr>
          <p:cNvPr id="3" name="TextBox 2"/>
          <p:cNvSpPr txBox="1"/>
          <p:nvPr/>
        </p:nvSpPr>
        <p:spPr>
          <a:xfrm>
            <a:off x="785786" y="571480"/>
            <a:ext cx="7643866" cy="523220"/>
          </a:xfrm>
          <a:prstGeom prst="rect">
            <a:avLst/>
          </a:prstGeom>
          <a:solidFill>
            <a:srgbClr val="99FF66"/>
          </a:solidFill>
          <a:ln w="38100">
            <a:solidFill>
              <a:srgbClr val="FF0000"/>
            </a:solidFill>
          </a:ln>
        </p:spPr>
        <p:txBody>
          <a:bodyPr wrap="square" rtlCol="0">
            <a:spAutoFit/>
          </a:bodyPr>
          <a:lstStyle/>
          <a:p>
            <a:pPr algn="ctr"/>
            <a:r>
              <a:rPr lang="ru-RU" sz="2800" b="1" dirty="0" smtClean="0"/>
              <a:t>Использование солнечной энергии в космосе</a:t>
            </a:r>
            <a:endParaRPr lang="ru-RU" sz="2800" b="1" dirty="0"/>
          </a:p>
        </p:txBody>
      </p:sp>
      <p:sp>
        <p:nvSpPr>
          <p:cNvPr id="4"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pic>
        <p:nvPicPr>
          <p:cNvPr id="5" name="Содержимое 3"/>
          <p:cNvPicPr>
            <a:picLocks/>
          </p:cNvPicPr>
          <p:nvPr/>
        </p:nvPicPr>
        <p:blipFill>
          <a:blip r:embed="rId3"/>
          <a:srcRect/>
          <a:stretch>
            <a:fillRect/>
          </a:stretch>
        </p:blipFill>
        <p:spPr>
          <a:xfrm>
            <a:off x="5072066" y="1142984"/>
            <a:ext cx="3786214" cy="5286412"/>
          </a:xfrm>
          <a:prstGeom prst="rect">
            <a:avLst/>
          </a:prstGeom>
        </p:spPr>
      </p:pic>
      <p:sp>
        <p:nvSpPr>
          <p:cNvPr id="6" name="Прямоугольник 5"/>
          <p:cNvSpPr/>
          <p:nvPr/>
        </p:nvSpPr>
        <p:spPr>
          <a:xfrm>
            <a:off x="5143504" y="1214422"/>
            <a:ext cx="3643338" cy="646331"/>
          </a:xfrm>
          <a:prstGeom prst="rect">
            <a:avLst/>
          </a:prstGeom>
        </p:spPr>
        <p:txBody>
          <a:bodyPr wrap="square">
            <a:spAutoFit/>
          </a:bodyPr>
          <a:lstStyle/>
          <a:p>
            <a:pPr algn="ctr"/>
            <a:r>
              <a:rPr lang="ru-RU" b="1" dirty="0" smtClean="0">
                <a:solidFill>
                  <a:schemeClr val="bg2"/>
                </a:solidFill>
              </a:rPr>
              <a:t>Космический телескоп </a:t>
            </a:r>
          </a:p>
          <a:p>
            <a:pPr algn="ctr"/>
            <a:r>
              <a:rPr lang="ru-RU" b="1" dirty="0" smtClean="0">
                <a:solidFill>
                  <a:schemeClr val="bg2"/>
                </a:solidFill>
              </a:rPr>
              <a:t>«Джеймс </a:t>
            </a:r>
            <a:r>
              <a:rPr lang="ru-RU" b="1" dirty="0" err="1" smtClean="0">
                <a:solidFill>
                  <a:schemeClr val="bg2"/>
                </a:solidFill>
              </a:rPr>
              <a:t>Уэбб</a:t>
            </a:r>
            <a:r>
              <a:rPr lang="ru-RU" b="1" dirty="0" smtClean="0">
                <a:solidFill>
                  <a:schemeClr val="bg2"/>
                </a:solidFill>
              </a:rPr>
              <a:t>»</a:t>
            </a:r>
            <a:endParaRPr lang="ru-RU" dirty="0">
              <a:solidFill>
                <a:schemeClr val="bg2"/>
              </a:solidFill>
            </a:endParaRPr>
          </a:p>
        </p:txBody>
      </p:sp>
      <p:sp>
        <p:nvSpPr>
          <p:cNvPr id="7" name="Прямоугольник 6"/>
          <p:cNvSpPr/>
          <p:nvPr/>
        </p:nvSpPr>
        <p:spPr>
          <a:xfrm>
            <a:off x="428596" y="1214422"/>
            <a:ext cx="4572032" cy="923330"/>
          </a:xfrm>
          <a:prstGeom prst="rect">
            <a:avLst/>
          </a:prstGeom>
        </p:spPr>
        <p:txBody>
          <a:bodyPr wrap="square">
            <a:spAutoFit/>
          </a:bodyPr>
          <a:lstStyle/>
          <a:p>
            <a:pPr algn="ctr"/>
            <a:r>
              <a:rPr lang="ru-RU" b="1" dirty="0" smtClean="0">
                <a:solidFill>
                  <a:schemeClr val="bg2"/>
                </a:solidFill>
                <a:ea typeface="Times New Roman" pitchFamily="18" charset="0"/>
                <a:cs typeface="Arial" charset="0"/>
              </a:rPr>
              <a:t>МКС. Солнечные батареи модулей «Заря», «Звезда»</a:t>
            </a:r>
          </a:p>
          <a:p>
            <a:pPr algn="ctr"/>
            <a:r>
              <a:rPr lang="ru-RU" b="1" dirty="0" smtClean="0">
                <a:solidFill>
                  <a:schemeClr val="bg2"/>
                </a:solidFill>
                <a:ea typeface="Times New Roman" pitchFamily="18" charset="0"/>
                <a:cs typeface="Arial" charset="0"/>
              </a:rPr>
              <a:t> и американская конструкция.</a:t>
            </a:r>
            <a:endParaRPr lang="ru-RU" dirty="0">
              <a:solidFill>
                <a:schemeClr val="bg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42844" y="357166"/>
            <a:ext cx="8715436"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p:cNvSpPr>
            <a:spLocks noChangeArrowheads="1"/>
          </p:cNvSpPr>
          <p:nvPr/>
        </p:nvSpPr>
        <p:spPr bwMode="auto">
          <a:xfrm>
            <a:off x="285720" y="357166"/>
            <a:ext cx="8572560" cy="6832640"/>
          </a:xfrm>
          <a:prstGeom prst="rect">
            <a:avLst/>
          </a:prstGeom>
          <a:noFill/>
          <a:ln w="9525">
            <a:noFill/>
            <a:miter lim="800000"/>
            <a:headEnd/>
            <a:tailEnd/>
          </a:ln>
        </p:spPr>
        <p:txBody>
          <a:bodyPr wrap="square" anchor="ctr">
            <a:spAutoFit/>
          </a:bodyPr>
          <a:lstStyle/>
          <a:p>
            <a:pPr algn="just" eaLnBrk="0" hangingPunct="0"/>
            <a:r>
              <a:rPr lang="ru-RU" sz="2800" b="1" u="sng" dirty="0"/>
              <a:t>Биомасса- отходы растениеводства и животноводства</a:t>
            </a:r>
            <a:r>
              <a:rPr lang="ru-RU" sz="2800" dirty="0"/>
              <a:t>. </a:t>
            </a:r>
          </a:p>
          <a:p>
            <a:pPr algn="just" eaLnBrk="0" hangingPunct="0">
              <a:buFont typeface="Arial" charset="0"/>
              <a:buChar char="•"/>
            </a:pPr>
            <a:r>
              <a:rPr lang="ru-RU" sz="2800" b="1" dirty="0"/>
              <a:t>Может быть превращена в: метан,  жидкий метанол, древесный  уголь. </a:t>
            </a:r>
          </a:p>
          <a:p>
            <a:pPr algn="just" eaLnBrk="0" hangingPunct="0">
              <a:buFont typeface="Arial" charset="0"/>
              <a:buChar char="•"/>
            </a:pPr>
            <a:r>
              <a:rPr lang="ru-RU" sz="2800" b="1" dirty="0"/>
              <a:t>Может  быть  использована  как  удобрение.</a:t>
            </a:r>
          </a:p>
          <a:p>
            <a:pPr algn="just" eaLnBrk="0" hangingPunct="0">
              <a:buFont typeface="Arial" charset="0"/>
              <a:buChar char="•"/>
            </a:pPr>
            <a:r>
              <a:rPr lang="ru-RU" sz="2800" b="1" dirty="0"/>
              <a:t>Состоит на 25% из лигнина (играет роль клея, который соединяет целлюлозные волокна) и на 75% из углеводов</a:t>
            </a:r>
            <a:r>
              <a:rPr lang="ru-RU" sz="2800" b="1" dirty="0" smtClean="0"/>
              <a:t>.</a:t>
            </a:r>
          </a:p>
          <a:p>
            <a:pPr algn="just" eaLnBrk="0" hangingPunct="0"/>
            <a:r>
              <a:rPr lang="ru-RU" sz="2800" b="1" dirty="0" smtClean="0"/>
              <a:t>  </a:t>
            </a:r>
            <a:endParaRPr lang="ru-RU" sz="2800" b="1" dirty="0">
              <a:ea typeface="Times New Roman" pitchFamily="18" charset="0"/>
              <a:cs typeface="Arial" charset="0"/>
            </a:endParaRPr>
          </a:p>
          <a:p>
            <a:pPr algn="just" eaLnBrk="0" hangingPunct="0"/>
            <a:r>
              <a:rPr lang="ru-RU" sz="2800" b="1" dirty="0">
                <a:ea typeface="Times New Roman" pitchFamily="18" charset="0"/>
                <a:cs typeface="Arial" charset="0"/>
              </a:rPr>
              <a:t>1.На одного человека приходится 400 т биомассы.</a:t>
            </a:r>
          </a:p>
          <a:p>
            <a:pPr algn="just" eaLnBrk="0" hangingPunct="0"/>
            <a:r>
              <a:rPr lang="ru-RU" sz="2800" b="1" dirty="0">
                <a:ea typeface="Times New Roman" pitchFamily="18" charset="0"/>
                <a:cs typeface="Arial" charset="0"/>
              </a:rPr>
              <a:t>2. Энергия, связанная в земной биомассе составляет 25 000 </a:t>
            </a:r>
            <a:r>
              <a:rPr lang="ru-RU" sz="2800" b="1" dirty="0" err="1">
                <a:ea typeface="Times New Roman" pitchFamily="18" charset="0"/>
                <a:cs typeface="Arial" charset="0"/>
              </a:rPr>
              <a:t>ЭкзаДж</a:t>
            </a:r>
            <a:r>
              <a:rPr lang="ru-RU" sz="2800" b="1" dirty="0">
                <a:ea typeface="Times New Roman" pitchFamily="18" charset="0"/>
                <a:cs typeface="Arial" charset="0"/>
              </a:rPr>
              <a:t>. </a:t>
            </a:r>
            <a:r>
              <a:rPr lang="ru-RU" sz="2800" dirty="0"/>
              <a:t>(1ЭкзаДж- 10</a:t>
            </a:r>
            <a:r>
              <a:rPr lang="ru-RU" sz="2800" baseline="30000" dirty="0"/>
              <a:t>18</a:t>
            </a:r>
            <a:r>
              <a:rPr lang="ru-RU" sz="2800" dirty="0"/>
              <a:t>). </a:t>
            </a:r>
            <a:endParaRPr lang="ru-RU" sz="2800" b="1" dirty="0">
              <a:cs typeface="Times New Roman" pitchFamily="18" charset="0"/>
            </a:endParaRPr>
          </a:p>
          <a:p>
            <a:pPr algn="just" eaLnBrk="0" hangingPunct="0"/>
            <a:r>
              <a:rPr lang="ru-RU" sz="2800" b="1" dirty="0">
                <a:cs typeface="Times New Roman" pitchFamily="18" charset="0"/>
              </a:rPr>
              <a:t>3.Ежегодно на Земле появляется 400 000 млн. т биомассы.</a:t>
            </a:r>
          </a:p>
          <a:p>
            <a:pPr eaLnBrk="0" hangingPunct="0"/>
            <a:endParaRPr lang="ru-RU" sz="2800" b="1" dirty="0">
              <a:cs typeface="Times New Roman" pitchFamily="18" charset="0"/>
            </a:endParaRPr>
          </a:p>
          <a:p>
            <a:pPr eaLnBrk="0" hangingPunct="0"/>
            <a:endParaRPr lang="ru-RU" dirty="0">
              <a:cs typeface="Times New Roman" pitchFamily="18" charset="0"/>
            </a:endParaRPr>
          </a:p>
        </p:txBody>
      </p:sp>
      <p:sp>
        <p:nvSpPr>
          <p:cNvPr id="4"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
        <p:nvSpPr>
          <p:cNvPr id="5" name="TextBox 4"/>
          <p:cNvSpPr txBox="1"/>
          <p:nvPr/>
        </p:nvSpPr>
        <p:spPr>
          <a:xfrm>
            <a:off x="4786314" y="1643050"/>
            <a:ext cx="4000528" cy="523220"/>
          </a:xfrm>
          <a:prstGeom prst="rect">
            <a:avLst/>
          </a:prstGeom>
          <a:noFill/>
        </p:spPr>
        <p:txBody>
          <a:bodyPr wrap="square" rtlCol="0">
            <a:spAutoFit/>
          </a:bodyPr>
          <a:lstStyle/>
          <a:p>
            <a:r>
              <a:rPr lang="ru-RU" sz="2800" b="1" dirty="0" err="1" smtClean="0"/>
              <a:t>Биотопливо</a:t>
            </a:r>
            <a:r>
              <a:rPr lang="ru-RU" sz="2800" b="1" dirty="0" smtClean="0"/>
              <a:t> и </a:t>
            </a:r>
            <a:r>
              <a:rPr lang="ru-RU" sz="2800" b="1" dirty="0" err="1" smtClean="0"/>
              <a:t>биогаз</a:t>
            </a:r>
            <a:endParaRPr lang="ru-RU" sz="2800" b="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Производство биодизеля"/>
          <p:cNvPicPr>
            <a:picLocks noChangeAspect="1" noChangeArrowheads="1"/>
          </p:cNvPicPr>
          <p:nvPr/>
        </p:nvPicPr>
        <p:blipFill>
          <a:blip r:embed="rId2"/>
          <a:srcRect/>
          <a:stretch>
            <a:fillRect/>
          </a:stretch>
        </p:blipFill>
        <p:spPr bwMode="auto">
          <a:xfrm>
            <a:off x="285720" y="357166"/>
            <a:ext cx="8501122" cy="6143668"/>
          </a:xfrm>
          <a:prstGeom prst="rect">
            <a:avLst/>
          </a:prstGeom>
          <a:noFill/>
        </p:spPr>
      </p:pic>
      <p:sp>
        <p:nvSpPr>
          <p:cNvPr id="3"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285728"/>
            <a:ext cx="8643998"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3730" name="Picture 3"/>
          <p:cNvPicPr>
            <a:picLocks noGrp="1" noChangeAspect="1" noChangeArrowheads="1"/>
          </p:cNvPicPr>
          <p:nvPr>
            <p:ph type="subTitle" idx="4294967295"/>
          </p:nvPr>
        </p:nvPicPr>
        <p:blipFill>
          <a:blip r:embed="rId3"/>
          <a:srcRect t="11111" b="23810"/>
          <a:stretch>
            <a:fillRect/>
          </a:stretch>
        </p:blipFill>
        <p:spPr>
          <a:xfrm>
            <a:off x="285720" y="357166"/>
            <a:ext cx="3286148" cy="4643437"/>
          </a:xfrm>
        </p:spPr>
      </p:pic>
      <p:pic>
        <p:nvPicPr>
          <p:cNvPr id="73731" name="Picture 4"/>
          <p:cNvPicPr>
            <a:picLocks noGrp="1" noChangeAspect="1" noChangeArrowheads="1"/>
          </p:cNvPicPr>
          <p:nvPr>
            <p:ph type="body" sz="half" idx="4294967295"/>
          </p:nvPr>
        </p:nvPicPr>
        <p:blipFill>
          <a:blip r:embed="rId4"/>
          <a:srcRect l="4762" t="3568" r="3571" b="3658"/>
          <a:stretch>
            <a:fillRect/>
          </a:stretch>
        </p:blipFill>
        <p:spPr>
          <a:xfrm>
            <a:off x="3643306" y="357166"/>
            <a:ext cx="5214974" cy="4654386"/>
          </a:xfrm>
        </p:spPr>
      </p:pic>
      <p:sp>
        <p:nvSpPr>
          <p:cNvPr id="73732" name="Rectangle 6"/>
          <p:cNvSpPr>
            <a:spLocks noChangeArrowheads="1"/>
          </p:cNvSpPr>
          <p:nvPr/>
        </p:nvSpPr>
        <p:spPr bwMode="auto">
          <a:xfrm>
            <a:off x="285720" y="4918075"/>
            <a:ext cx="8572560" cy="1938992"/>
          </a:xfrm>
          <a:prstGeom prst="rect">
            <a:avLst/>
          </a:prstGeom>
          <a:noFill/>
          <a:ln w="9525">
            <a:noFill/>
            <a:miter lim="800000"/>
            <a:headEnd/>
            <a:tailEnd/>
          </a:ln>
        </p:spPr>
        <p:txBody>
          <a:bodyPr wrap="square" anchor="ctr">
            <a:spAutoFit/>
          </a:bodyPr>
          <a:lstStyle/>
          <a:p>
            <a:pPr indent="450850" algn="just" eaLnBrk="0" hangingPunct="0"/>
            <a:r>
              <a:rPr lang="ru-RU" sz="2400" b="1" dirty="0" err="1">
                <a:solidFill>
                  <a:srgbClr val="1F2227"/>
                </a:solidFill>
                <a:ea typeface="Times New Roman" pitchFamily="18" charset="0"/>
                <a:cs typeface="Arial" charset="0"/>
              </a:rPr>
              <a:t>Биогазовая</a:t>
            </a:r>
            <a:r>
              <a:rPr lang="ru-RU" sz="2400" b="1" dirty="0">
                <a:solidFill>
                  <a:srgbClr val="1F2227"/>
                </a:solidFill>
                <a:ea typeface="Times New Roman" pitchFamily="18" charset="0"/>
                <a:cs typeface="Arial" charset="0"/>
              </a:rPr>
              <a:t> установка  окупается за 1-2 года</a:t>
            </a:r>
          </a:p>
          <a:p>
            <a:pPr indent="450850" algn="just" eaLnBrk="0" hangingPunct="0"/>
            <a:r>
              <a:rPr lang="ru-RU" sz="2400" dirty="0">
                <a:ea typeface="Times New Roman" pitchFamily="18" charset="0"/>
                <a:cs typeface="Arial" charset="0"/>
              </a:rPr>
              <a:t>При использовании </a:t>
            </a:r>
            <a:r>
              <a:rPr lang="ru-RU" sz="2400" dirty="0" err="1">
                <a:ea typeface="Times New Roman" pitchFamily="18" charset="0"/>
                <a:cs typeface="Arial" charset="0"/>
              </a:rPr>
              <a:t>биоудобрений</a:t>
            </a:r>
            <a:r>
              <a:rPr lang="ru-RU" sz="2400" dirty="0">
                <a:ea typeface="Times New Roman" pitchFamily="18" charset="0"/>
                <a:cs typeface="Arial" charset="0"/>
              </a:rPr>
              <a:t> урожайность </a:t>
            </a:r>
            <a:r>
              <a:rPr lang="ru-RU" sz="2400" u="sng" dirty="0">
                <a:ea typeface="Times New Roman" pitchFamily="18" charset="0"/>
                <a:cs typeface="Arial" charset="0"/>
              </a:rPr>
              <a:t>повышается на 30-50%</a:t>
            </a:r>
            <a:r>
              <a:rPr lang="ru-RU" sz="2400" dirty="0">
                <a:ea typeface="Times New Roman" pitchFamily="18" charset="0"/>
                <a:cs typeface="Arial" charset="0"/>
              </a:rPr>
              <a:t>. Обычные нельзя использовать в качестве удобрения </a:t>
            </a:r>
            <a:r>
              <a:rPr lang="ru-RU" sz="2400" u="sng" dirty="0">
                <a:ea typeface="Times New Roman" pitchFamily="18" charset="0"/>
                <a:cs typeface="Arial" charset="0"/>
              </a:rPr>
              <a:t>3-5 лет</a:t>
            </a:r>
            <a:r>
              <a:rPr lang="ru-RU" sz="2400" dirty="0">
                <a:ea typeface="Times New Roman" pitchFamily="18" charset="0"/>
                <a:cs typeface="Arial" charset="0"/>
              </a:rPr>
              <a:t>. </a:t>
            </a:r>
          </a:p>
          <a:p>
            <a:pPr indent="450850" algn="just" eaLnBrk="0" hangingPunct="0"/>
            <a:endParaRPr lang="ru-RU" sz="2400" b="1" dirty="0">
              <a:solidFill>
                <a:srgbClr val="1F2227"/>
              </a:solidFill>
              <a:ea typeface="Times New Roman" pitchFamily="18" charset="0"/>
              <a:cs typeface="Arial" charset="0"/>
            </a:endParaRPr>
          </a:p>
        </p:txBody>
      </p:sp>
      <p:sp>
        <p:nvSpPr>
          <p:cNvPr id="6"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898" name="Rectangle 2"/>
          <p:cNvSpPr>
            <a:spLocks noGrp="1" noChangeArrowheads="1"/>
          </p:cNvSpPr>
          <p:nvPr>
            <p:ph type="title" idx="4294967295"/>
          </p:nvPr>
        </p:nvSpPr>
        <p:spPr>
          <a:xfrm>
            <a:off x="642938" y="357188"/>
            <a:ext cx="8501062" cy="428625"/>
          </a:xfrm>
        </p:spPr>
        <p:txBody>
          <a:bodyPr>
            <a:noAutofit/>
          </a:bodyPr>
          <a:lstStyle/>
          <a:p>
            <a:pPr eaLnBrk="1" hangingPunct="1"/>
            <a:r>
              <a:rPr lang="ru-RU" sz="2800" dirty="0" smtClean="0">
                <a:solidFill>
                  <a:schemeClr val="tx1"/>
                </a:solidFill>
                <a:effectLst/>
                <a:latin typeface="+mn-lt"/>
              </a:rPr>
              <a:t>По виду энергии ВЭР разделяются на 3 группы:</a:t>
            </a:r>
          </a:p>
        </p:txBody>
      </p:sp>
      <p:sp>
        <p:nvSpPr>
          <p:cNvPr id="80899" name="Rectangle 3"/>
          <p:cNvSpPr>
            <a:spLocks noGrp="1" noChangeArrowheads="1"/>
          </p:cNvSpPr>
          <p:nvPr>
            <p:ph type="body" idx="4294967295"/>
          </p:nvPr>
        </p:nvSpPr>
        <p:spPr>
          <a:xfrm>
            <a:off x="285720" y="785794"/>
            <a:ext cx="8572560" cy="6240463"/>
          </a:xfrm>
        </p:spPr>
        <p:txBody>
          <a:bodyPr>
            <a:normAutofit/>
          </a:bodyPr>
          <a:lstStyle/>
          <a:p>
            <a:pPr algn="just" eaLnBrk="1" hangingPunct="1"/>
            <a:r>
              <a:rPr lang="ru-RU" sz="2400" b="1" dirty="0" smtClean="0"/>
              <a:t>Вторичные энергетические ресурсы (ВЭР) — </a:t>
            </a:r>
            <a:r>
              <a:rPr lang="ru-RU" sz="2400" dirty="0" smtClean="0"/>
              <a:t>энергетический потенциал продукции, отходов, побочных продуктов, образующихся в технологических установках, который не используется в самом процессе, но может быть использован  для  других  целей</a:t>
            </a:r>
          </a:p>
          <a:p>
            <a:pPr algn="just" eaLnBrk="1" hangingPunct="1"/>
            <a:r>
              <a:rPr lang="ru-RU" sz="2400" dirty="0" smtClean="0"/>
              <a:t>1. </a:t>
            </a:r>
            <a:r>
              <a:rPr lang="ru-RU" sz="2400" b="1" i="1" u="sng" dirty="0" smtClean="0"/>
              <a:t>горючие (или топливные) </a:t>
            </a:r>
            <a:r>
              <a:rPr lang="ru-RU" sz="2400" dirty="0" smtClean="0"/>
              <a:t>– отходы, содержащие углеводородные включения: доменный газ;  </a:t>
            </a:r>
          </a:p>
          <a:p>
            <a:pPr algn="just" eaLnBrk="1" hangingPunct="1"/>
            <a:r>
              <a:rPr lang="ru-RU" sz="2400" dirty="0" smtClean="0"/>
              <a:t>2. </a:t>
            </a:r>
            <a:r>
              <a:rPr lang="ru-RU" sz="2400" b="1" i="1" u="sng" dirty="0" smtClean="0"/>
              <a:t>тепловые</a:t>
            </a:r>
            <a:r>
              <a:rPr lang="ru-RU" sz="2400" b="1" i="1" dirty="0" smtClean="0"/>
              <a:t> </a:t>
            </a:r>
            <a:r>
              <a:rPr lang="ru-RU" sz="2400" dirty="0" smtClean="0"/>
              <a:t>– любые теплоносители, имеющие температуру выше температуры окружающей среды: горячие жидкости, являющиеся сбросными в данном технологическом процессе;</a:t>
            </a:r>
          </a:p>
          <a:p>
            <a:pPr algn="just" eaLnBrk="1" hangingPunct="1"/>
            <a:r>
              <a:rPr lang="ru-RU" sz="2400" dirty="0" smtClean="0"/>
              <a:t>3. </a:t>
            </a:r>
            <a:r>
              <a:rPr lang="ru-RU" sz="2400" b="1" i="1" u="sng" dirty="0" smtClean="0"/>
              <a:t>ВЭР избыточного давления </a:t>
            </a:r>
            <a:r>
              <a:rPr lang="ru-RU" sz="2400" dirty="0" smtClean="0"/>
              <a:t>– газы и жидкости под давлением, которые</a:t>
            </a:r>
            <a:r>
              <a:rPr lang="ru-RU" sz="2400" dirty="0" smtClean="0">
                <a:solidFill>
                  <a:srgbClr val="FF0000"/>
                </a:solidFill>
              </a:rPr>
              <a:t> </a:t>
            </a:r>
            <a:r>
              <a:rPr lang="ru-RU" sz="2400" dirty="0" smtClean="0"/>
              <a:t>можно использовать перед сбросом в окружающую среду </a:t>
            </a:r>
          </a:p>
        </p:txBody>
      </p:sp>
      <p:sp>
        <p:nvSpPr>
          <p:cNvPr id="5"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Заголовок 1"/>
          <p:cNvSpPr>
            <a:spLocks noGrp="1"/>
          </p:cNvSpPr>
          <p:nvPr>
            <p:ph type="title"/>
          </p:nvPr>
        </p:nvSpPr>
        <p:spPr>
          <a:xfrm>
            <a:off x="0" y="277813"/>
            <a:ext cx="9001125" cy="650875"/>
          </a:xfrm>
        </p:spPr>
        <p:txBody>
          <a:bodyPr>
            <a:normAutofit fontScale="90000"/>
          </a:bodyPr>
          <a:lstStyle/>
          <a:p>
            <a:pPr algn="ctr"/>
            <a:r>
              <a:rPr lang="ru-RU" sz="4000" b="1" i="1" dirty="0" smtClean="0">
                <a:solidFill>
                  <a:schemeClr val="tx1"/>
                </a:solidFill>
                <a:effectLst/>
                <a:latin typeface="+mn-lt"/>
              </a:rPr>
              <a:t>энергетические проблемы  страны</a:t>
            </a:r>
          </a:p>
        </p:txBody>
      </p:sp>
      <p:sp>
        <p:nvSpPr>
          <p:cNvPr id="81923" name="Содержимое 2"/>
          <p:cNvSpPr>
            <a:spLocks noGrp="1"/>
          </p:cNvSpPr>
          <p:nvPr>
            <p:ph idx="1"/>
          </p:nvPr>
        </p:nvSpPr>
        <p:spPr>
          <a:xfrm flipV="1">
            <a:off x="457200" y="6858000"/>
            <a:ext cx="8229600" cy="357188"/>
          </a:xfrm>
        </p:spPr>
        <p:txBody>
          <a:bodyPr>
            <a:normAutofit fontScale="62500" lnSpcReduction="20000"/>
          </a:bodyPr>
          <a:lstStyle/>
          <a:p>
            <a:endParaRPr lang="ru-RU" smtClean="0"/>
          </a:p>
        </p:txBody>
      </p:sp>
      <p:pic>
        <p:nvPicPr>
          <p:cNvPr id="81924" name="Picture 2"/>
          <p:cNvPicPr>
            <a:picLocks noChangeAspect="1" noChangeArrowheads="1"/>
          </p:cNvPicPr>
          <p:nvPr/>
        </p:nvPicPr>
        <p:blipFill>
          <a:blip r:embed="rId3">
            <a:lum bright="-40000" contrast="60000"/>
          </a:blip>
          <a:srcRect l="3075" t="11385" r="33125" b="53412"/>
          <a:stretch>
            <a:fillRect/>
          </a:stretch>
        </p:blipFill>
        <p:spPr bwMode="auto">
          <a:xfrm>
            <a:off x="322708" y="1428736"/>
            <a:ext cx="8535572" cy="5143535"/>
          </a:xfrm>
          <a:prstGeom prst="rect">
            <a:avLst/>
          </a:prstGeom>
          <a:noFill/>
          <a:ln w="9525">
            <a:noFill/>
            <a:miter lim="800000"/>
            <a:headEnd/>
            <a:tailEnd/>
          </a:ln>
        </p:spPr>
      </p:pic>
      <p:sp>
        <p:nvSpPr>
          <p:cNvPr id="5"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28596" y="571480"/>
            <a:ext cx="8358246" cy="1200329"/>
          </a:xfrm>
          <a:prstGeom prst="rect">
            <a:avLst/>
          </a:prstGeom>
          <a:solidFill>
            <a:srgbClr val="99FF66"/>
          </a:solidFill>
          <a:ln w="19050">
            <a:solidFill>
              <a:srgbClr val="FF0000"/>
            </a:solidFill>
          </a:ln>
        </p:spPr>
        <p:txBody>
          <a:bodyPr wrap="square">
            <a:spAutoFit/>
          </a:bodyPr>
          <a:lstStyle/>
          <a:p>
            <a:pPr algn="just"/>
            <a:r>
              <a:rPr lang="ru-RU" sz="2400" b="1" dirty="0"/>
              <a:t>Отходы потребления </a:t>
            </a:r>
            <a:r>
              <a:rPr lang="ru-RU" sz="2400" dirty="0"/>
              <a:t>— изделия и материалы, которые потеряли свои потребительские свойства в результате физического или морального их износа</a:t>
            </a:r>
            <a:r>
              <a:rPr lang="ru-RU" dirty="0"/>
              <a:t>.</a:t>
            </a:r>
          </a:p>
        </p:txBody>
      </p:sp>
      <p:sp>
        <p:nvSpPr>
          <p:cNvPr id="3"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pic>
        <p:nvPicPr>
          <p:cNvPr id="19458" name="Picture 2" descr="Ards Borough Council - Environmental Talk To Reveal What Really Happens To Household Waste"/>
          <p:cNvPicPr>
            <a:picLocks noChangeAspect="1" noChangeArrowheads="1"/>
          </p:cNvPicPr>
          <p:nvPr/>
        </p:nvPicPr>
        <p:blipFill>
          <a:blip r:embed="rId2"/>
          <a:srcRect/>
          <a:stretch>
            <a:fillRect/>
          </a:stretch>
        </p:blipFill>
        <p:spPr bwMode="auto">
          <a:xfrm>
            <a:off x="357158" y="2214554"/>
            <a:ext cx="3143272" cy="3836687"/>
          </a:xfrm>
          <a:prstGeom prst="rect">
            <a:avLst/>
          </a:prstGeom>
          <a:noFill/>
        </p:spPr>
      </p:pic>
      <p:pic>
        <p:nvPicPr>
          <p:cNvPr id="19464" name="Picture 8" descr="В Курске установлены новые тарифы на вывоз твердых бытовых отходов - Рамблер-Новости"/>
          <p:cNvPicPr>
            <a:picLocks noChangeAspect="1" noChangeArrowheads="1"/>
          </p:cNvPicPr>
          <p:nvPr/>
        </p:nvPicPr>
        <p:blipFill>
          <a:blip r:embed="rId3"/>
          <a:srcRect/>
          <a:stretch>
            <a:fillRect/>
          </a:stretch>
        </p:blipFill>
        <p:spPr bwMode="auto">
          <a:xfrm>
            <a:off x="3500430" y="2214554"/>
            <a:ext cx="2500330" cy="3929090"/>
          </a:xfrm>
          <a:prstGeom prst="rect">
            <a:avLst/>
          </a:prstGeom>
          <a:noFill/>
        </p:spPr>
      </p:pic>
      <p:pic>
        <p:nvPicPr>
          <p:cNvPr id="19466" name="Picture 10" descr="Размещение отходов производства и потребления"/>
          <p:cNvPicPr>
            <a:picLocks noChangeAspect="1" noChangeArrowheads="1"/>
          </p:cNvPicPr>
          <p:nvPr/>
        </p:nvPicPr>
        <p:blipFill>
          <a:blip r:embed="rId4"/>
          <a:srcRect/>
          <a:stretch>
            <a:fillRect/>
          </a:stretch>
        </p:blipFill>
        <p:spPr bwMode="auto">
          <a:xfrm>
            <a:off x="5929322" y="2214554"/>
            <a:ext cx="2857520" cy="392909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14414" y="357166"/>
            <a:ext cx="6715172" cy="523220"/>
          </a:xfrm>
          <a:prstGeom prst="rect">
            <a:avLst/>
          </a:prstGeom>
          <a:solidFill>
            <a:srgbClr val="99FF66"/>
          </a:solidFill>
          <a:ln w="28575">
            <a:solidFill>
              <a:srgbClr val="FF0000"/>
            </a:solidFill>
          </a:ln>
        </p:spPr>
        <p:txBody>
          <a:bodyPr wrap="square">
            <a:spAutoFit/>
          </a:bodyPr>
          <a:lstStyle/>
          <a:p>
            <a:pPr algn="ctr"/>
            <a:r>
              <a:rPr lang="ru-RU" sz="2800" b="1" dirty="0" smtClean="0"/>
              <a:t>Перспективы использования </a:t>
            </a:r>
            <a:endParaRPr lang="ru-RU" sz="2800" b="1" dirty="0"/>
          </a:p>
        </p:txBody>
      </p:sp>
      <p:pic>
        <p:nvPicPr>
          <p:cNvPr id="3" name="Содержимое 6" descr="article-18-08-09-1.JPG"/>
          <p:cNvPicPr>
            <a:picLocks noChangeAspect="1"/>
          </p:cNvPicPr>
          <p:nvPr/>
        </p:nvPicPr>
        <p:blipFill>
          <a:blip r:embed="rId2">
            <a:lum bright="-10000" contrast="30000"/>
          </a:blip>
          <a:srcRect b="21153"/>
          <a:stretch>
            <a:fillRect/>
          </a:stretch>
        </p:blipFill>
        <p:spPr>
          <a:xfrm>
            <a:off x="285720" y="928670"/>
            <a:ext cx="8572560" cy="5572164"/>
          </a:xfrm>
          <a:prstGeom prst="rect">
            <a:avLst/>
          </a:prstGeom>
        </p:spPr>
      </p:pic>
      <p:sp>
        <p:nvSpPr>
          <p:cNvPr id="4"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4)">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srcRect/>
          <a:stretch>
            <a:fillRect/>
          </a:stretch>
        </p:blipFill>
        <p:spPr bwMode="auto">
          <a:xfrm>
            <a:off x="285720" y="357166"/>
            <a:ext cx="4429156" cy="2951163"/>
          </a:xfrm>
          <a:prstGeom prst="rect">
            <a:avLst/>
          </a:prstGeom>
          <a:noFill/>
          <a:ln w="9525">
            <a:noFill/>
            <a:miter lim="800000"/>
            <a:headEnd/>
            <a:tailEnd/>
          </a:ln>
        </p:spPr>
      </p:pic>
      <p:pic>
        <p:nvPicPr>
          <p:cNvPr id="4" name="Picture 6" descr="TN_47_106"/>
          <p:cNvPicPr>
            <a:picLocks noChangeAspect="1" noChangeArrowheads="1"/>
          </p:cNvPicPr>
          <p:nvPr/>
        </p:nvPicPr>
        <p:blipFill>
          <a:blip r:embed="rId3"/>
          <a:srcRect/>
          <a:stretch>
            <a:fillRect/>
          </a:stretch>
        </p:blipFill>
        <p:spPr bwMode="auto">
          <a:xfrm>
            <a:off x="4643438" y="357166"/>
            <a:ext cx="4214842" cy="4000528"/>
          </a:xfrm>
          <a:prstGeom prst="rect">
            <a:avLst/>
          </a:prstGeom>
          <a:noFill/>
          <a:ln w="9525">
            <a:noFill/>
            <a:miter lim="800000"/>
            <a:headEnd/>
            <a:tailEnd/>
          </a:ln>
        </p:spPr>
      </p:pic>
      <p:pic>
        <p:nvPicPr>
          <p:cNvPr id="6" name="Picture 3"/>
          <p:cNvPicPr>
            <a:picLocks noChangeAspect="1" noChangeArrowheads="1"/>
          </p:cNvPicPr>
          <p:nvPr/>
        </p:nvPicPr>
        <p:blipFill>
          <a:blip r:embed="rId4"/>
          <a:srcRect/>
          <a:stretch>
            <a:fillRect/>
          </a:stretch>
        </p:blipFill>
        <p:spPr bwMode="auto">
          <a:xfrm>
            <a:off x="285720" y="3357562"/>
            <a:ext cx="4357718" cy="3143272"/>
          </a:xfrm>
          <a:prstGeom prst="rect">
            <a:avLst/>
          </a:prstGeom>
          <a:noFill/>
          <a:ln w="9525">
            <a:noFill/>
            <a:miter lim="800000"/>
            <a:headEnd/>
            <a:tailEnd/>
          </a:ln>
        </p:spPr>
      </p:pic>
      <p:pic>
        <p:nvPicPr>
          <p:cNvPr id="97282" name="Picture 2" descr="биогаз / Поиск по тегам / АгроПрактик.ру"/>
          <p:cNvPicPr>
            <a:picLocks noChangeAspect="1" noChangeArrowheads="1"/>
          </p:cNvPicPr>
          <p:nvPr/>
        </p:nvPicPr>
        <p:blipFill>
          <a:blip r:embed="rId5"/>
          <a:srcRect/>
          <a:stretch>
            <a:fillRect/>
          </a:stretch>
        </p:blipFill>
        <p:spPr bwMode="auto">
          <a:xfrm>
            <a:off x="4643438" y="4286256"/>
            <a:ext cx="4214842" cy="2214578"/>
          </a:xfrm>
          <a:prstGeom prst="rect">
            <a:avLst/>
          </a:prstGeom>
          <a:noFill/>
        </p:spPr>
      </p:pic>
      <p:sp>
        <p:nvSpPr>
          <p:cNvPr id="8"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blip>
          <a:srcRect/>
          <a:stretch>
            <a:fillRect/>
          </a:stretch>
        </p:blipFill>
        <p:spPr bwMode="auto">
          <a:xfrm>
            <a:off x="323528" y="903040"/>
            <a:ext cx="8340725" cy="5322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00034" y="428604"/>
            <a:ext cx="8215370" cy="2308324"/>
          </a:xfrm>
          <a:prstGeom prst="rect">
            <a:avLst/>
          </a:prstGeom>
          <a:solidFill>
            <a:srgbClr val="99FF66"/>
          </a:solidFill>
          <a:ln w="19050">
            <a:solidFill>
              <a:srgbClr val="FF0000"/>
            </a:solidFill>
          </a:ln>
        </p:spPr>
        <p:txBody>
          <a:bodyPr wrap="square">
            <a:spAutoFit/>
          </a:bodyPr>
          <a:lstStyle/>
          <a:p>
            <a:pPr algn="just"/>
            <a:r>
              <a:rPr lang="ru-RU" sz="2400" dirty="0"/>
              <a:t>Особую группу составляют опасные отходы, которые в результате их реакционной способности или токсичности создают непосредственную или потенциальную опасность для здоровья человека или состояния окружающей среды самостоятельно, а также при вступлении в контакт с другими веществами (отходами) и окружающей средой.</a:t>
            </a:r>
          </a:p>
        </p:txBody>
      </p:sp>
      <p:pic>
        <p:nvPicPr>
          <p:cNvPr id="20482" name="Picture 2" descr="http://im0-tub-by.yandex.net/i?id=0ed1c24c4d10bac263c55dfe6bcfb721-78-144&amp;n=21"/>
          <p:cNvPicPr>
            <a:picLocks noChangeAspect="1" noChangeArrowheads="1"/>
          </p:cNvPicPr>
          <p:nvPr/>
        </p:nvPicPr>
        <p:blipFill>
          <a:blip r:embed="rId2"/>
          <a:srcRect/>
          <a:stretch>
            <a:fillRect/>
          </a:stretch>
        </p:blipFill>
        <p:spPr bwMode="auto">
          <a:xfrm>
            <a:off x="500034" y="2857496"/>
            <a:ext cx="4429156" cy="3500462"/>
          </a:xfrm>
          <a:prstGeom prst="rect">
            <a:avLst/>
          </a:prstGeom>
          <a:noFill/>
        </p:spPr>
      </p:pic>
      <p:pic>
        <p:nvPicPr>
          <p:cNvPr id="20484" name="Picture 4" descr="Токсичные отходы страшнее инфекций - последние новости от Newsper.net"/>
          <p:cNvPicPr>
            <a:picLocks noChangeAspect="1" noChangeArrowheads="1"/>
          </p:cNvPicPr>
          <p:nvPr/>
        </p:nvPicPr>
        <p:blipFill>
          <a:blip r:embed="rId3"/>
          <a:srcRect/>
          <a:stretch>
            <a:fillRect/>
          </a:stretch>
        </p:blipFill>
        <p:spPr bwMode="auto">
          <a:xfrm>
            <a:off x="4929190" y="2857496"/>
            <a:ext cx="3810027" cy="3500462"/>
          </a:xfrm>
          <a:prstGeom prst="rect">
            <a:avLst/>
          </a:prstGeom>
          <a:noFill/>
        </p:spPr>
      </p:pic>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71472" y="428605"/>
            <a:ext cx="8072494" cy="1077218"/>
          </a:xfrm>
          <a:prstGeom prst="rect">
            <a:avLst/>
          </a:prstGeom>
        </p:spPr>
        <p:txBody>
          <a:bodyPr wrap="square">
            <a:spAutoFit/>
          </a:bodyPr>
          <a:lstStyle/>
          <a:p>
            <a:pPr algn="ctr"/>
            <a:r>
              <a:rPr lang="ru-RU" sz="3200" b="1" dirty="0" smtClean="0"/>
              <a:t>Классы опасности для окружающей природной среды:</a:t>
            </a:r>
            <a:endParaRPr lang="ru-RU" sz="3200" b="1" dirty="0"/>
          </a:p>
        </p:txBody>
      </p:sp>
      <p:sp>
        <p:nvSpPr>
          <p:cNvPr id="3" name="Прямоугольник 2"/>
          <p:cNvSpPr/>
          <p:nvPr/>
        </p:nvSpPr>
        <p:spPr>
          <a:xfrm>
            <a:off x="500034" y="1428736"/>
            <a:ext cx="8072494" cy="5078313"/>
          </a:xfrm>
          <a:prstGeom prst="rect">
            <a:avLst/>
          </a:prstGeom>
        </p:spPr>
        <p:txBody>
          <a:bodyPr wrap="square">
            <a:spAutoFit/>
          </a:bodyPr>
          <a:lstStyle/>
          <a:p>
            <a:r>
              <a:rPr lang="ru-RU" sz="3600" dirty="0" smtClean="0"/>
              <a:t>1й — </a:t>
            </a:r>
            <a:r>
              <a:rPr lang="ru-RU" sz="3600" b="1" i="1" dirty="0" smtClean="0"/>
              <a:t>чрезвычайно опасные </a:t>
            </a:r>
            <a:r>
              <a:rPr lang="ru-RU" sz="3600" dirty="0" smtClean="0"/>
              <a:t>(радиоактивные, </a:t>
            </a:r>
            <a:r>
              <a:rPr lang="ru-RU" sz="3600" dirty="0" err="1" smtClean="0"/>
              <a:t>ртутьсодеожащие</a:t>
            </a:r>
            <a:r>
              <a:rPr lang="ru-RU" sz="3600" dirty="0" smtClean="0"/>
              <a:t>, медицинские)</a:t>
            </a:r>
          </a:p>
          <a:p>
            <a:r>
              <a:rPr lang="ru-RU" sz="3600" dirty="0" smtClean="0"/>
              <a:t>2й — </a:t>
            </a:r>
            <a:r>
              <a:rPr lang="ru-RU" sz="3600" b="1" i="1" dirty="0" smtClean="0"/>
              <a:t>высоко опасные </a:t>
            </a:r>
            <a:r>
              <a:rPr lang="ru-RU" sz="3600" dirty="0" smtClean="0"/>
              <a:t>(кислотосодержащие, строительные)</a:t>
            </a:r>
          </a:p>
          <a:p>
            <a:r>
              <a:rPr lang="ru-RU" sz="3600" dirty="0" smtClean="0"/>
              <a:t>3й — </a:t>
            </a:r>
            <a:r>
              <a:rPr lang="ru-RU" sz="3600" b="1" i="1" dirty="0" smtClean="0"/>
              <a:t>умеренно опасные </a:t>
            </a:r>
            <a:r>
              <a:rPr lang="ru-RU" sz="3600" dirty="0" smtClean="0"/>
              <a:t>(химические)</a:t>
            </a:r>
          </a:p>
          <a:p>
            <a:r>
              <a:rPr lang="ru-RU" sz="3600" dirty="0" smtClean="0"/>
              <a:t>4й — </a:t>
            </a:r>
            <a:r>
              <a:rPr lang="ru-RU" sz="3600" b="1" i="1" dirty="0" smtClean="0"/>
              <a:t>малоопасные</a:t>
            </a:r>
            <a:r>
              <a:rPr lang="ru-RU" sz="3600" dirty="0" smtClean="0"/>
              <a:t> (нефтесодержащие)</a:t>
            </a:r>
          </a:p>
          <a:p>
            <a:r>
              <a:rPr lang="ru-RU" sz="3600" dirty="0" smtClean="0"/>
              <a:t>5й — </a:t>
            </a:r>
            <a:r>
              <a:rPr lang="ru-RU" sz="3600" b="1" i="1" dirty="0" smtClean="0"/>
              <a:t>практически неопасные </a:t>
            </a:r>
            <a:r>
              <a:rPr lang="ru-RU" sz="3600" dirty="0" smtClean="0"/>
              <a:t>((потребительские (вторсырьё))</a:t>
            </a:r>
            <a:endParaRPr lang="ru-RU" sz="3600" dirty="0"/>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a:t>
            </a:r>
            <a:r>
              <a:rPr lang="ru-RU" dirty="0" smtClean="0">
                <a:solidFill>
                  <a:srgbClr val="000000"/>
                </a:solidFill>
                <a:latin typeface="Times New Roman" pitchFamily="18" charset="0"/>
                <a:cs typeface="Times New Roman" pitchFamily="18" charset="0"/>
              </a:rPr>
              <a:t>преп. каф. </a:t>
            </a:r>
            <a:r>
              <a:rPr lang="ru-RU" dirty="0" err="1" smtClean="0">
                <a:solidFill>
                  <a:srgbClr val="000000"/>
                </a:solidFill>
                <a:latin typeface="Times New Roman" pitchFamily="18" charset="0"/>
                <a:cs typeface="Times New Roman" pitchFamily="18" charset="0"/>
              </a:rPr>
              <a:t>ИПиЭ</a:t>
            </a:r>
            <a:r>
              <a:rPr lang="ru-RU" dirty="0" smtClean="0">
                <a:solidFill>
                  <a:srgbClr val="000000"/>
                </a:solidFill>
              </a:rPr>
              <a:t>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Аспект">
  <a:themeElements>
    <a:clrScheme name="Другая 4">
      <a:dk1>
        <a:srgbClr val="000000"/>
      </a:dk1>
      <a:lt1>
        <a:srgbClr val="FFFF00"/>
      </a:lt1>
      <a:dk2>
        <a:srgbClr val="000000"/>
      </a:dk2>
      <a:lt2>
        <a:srgbClr val="FFFFFF"/>
      </a:lt2>
      <a:accent1>
        <a:srgbClr val="FFFFFF"/>
      </a:accent1>
      <a:accent2>
        <a:srgbClr val="FFFFFF"/>
      </a:accent2>
      <a:accent3>
        <a:srgbClr val="FFFFFF"/>
      </a:accent3>
      <a:accent4>
        <a:srgbClr val="FFFFFF"/>
      </a:accent4>
      <a:accent5>
        <a:srgbClr val="FFFFFF"/>
      </a:accent5>
      <a:accent6>
        <a:srgbClr val="FFFF13"/>
      </a:accent6>
      <a:hlink>
        <a:srgbClr val="FFFFFF"/>
      </a:hlink>
      <a:folHlink>
        <a:srgbClr val="FFFFFF"/>
      </a:folHlink>
    </a:clrScheme>
    <a:fontScheme name="Классическая">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Аспект">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629</TotalTime>
  <Words>4561</Words>
  <Application>Microsoft Office PowerPoint</Application>
  <PresentationFormat>Экран (4:3)</PresentationFormat>
  <Paragraphs>511</Paragraphs>
  <Slides>72</Slides>
  <Notes>17</Notes>
  <HiddenSlides>0</HiddenSlides>
  <MMClips>0</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72</vt:i4>
      </vt:variant>
    </vt:vector>
  </HeadingPairs>
  <TitlesOfParts>
    <vt:vector size="74" baseType="lpstr">
      <vt:lpstr>Аспект</vt:lpstr>
      <vt:lpstr>Точечный рисунок</vt:lpstr>
      <vt:lpstr>«БЕЗОПАСНОСТЬ ЖИЗНЕДЕЯТЕЛЬНОСТИ ЧЕЛОВЕКА (БЖЧ)</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Особенности нетрадиционных источников энергии:</vt:lpstr>
      <vt:lpstr>Нетрадиционные источники (по качеству)</vt:lpstr>
      <vt:lpstr>Слайд 27</vt:lpstr>
      <vt:lpstr>Слайд 28</vt:lpstr>
      <vt:lpstr>Слайд 29</vt:lpstr>
      <vt:lpstr>Слайд 30</vt:lpstr>
      <vt:lpstr>Слайд 31</vt:lpstr>
      <vt:lpstr>Слайд 32</vt:lpstr>
      <vt:lpstr>Слайд 33</vt:lpstr>
      <vt:lpstr>Слайд 34</vt:lpstr>
      <vt:lpstr>Слайд 35</vt:lpstr>
      <vt:lpstr>Слайд 36</vt:lpstr>
      <vt:lpstr>Слайд 37</vt:lpstr>
      <vt:lpstr>Слайд 38</vt:lpstr>
      <vt:lpstr>Слайд 39</vt:lpstr>
      <vt:lpstr>Слайд 40</vt:lpstr>
      <vt:lpstr>Слайд 41</vt:lpstr>
      <vt:lpstr>Слайд 42</vt:lpstr>
      <vt:lpstr>Часы, работающие с помощью воды и силы тяжести</vt:lpstr>
      <vt:lpstr>Карта интенсивности солнечного сияния</vt:lpstr>
      <vt:lpstr>Слайд 45</vt:lpstr>
      <vt:lpstr>Слайд 46</vt:lpstr>
      <vt:lpstr>Слайд 47</vt:lpstr>
      <vt:lpstr>Слайд 48</vt:lpstr>
      <vt:lpstr>Слайд 49</vt:lpstr>
      <vt:lpstr>Различают три основных преобразователя солнечной энергии в электрическую:</vt:lpstr>
      <vt:lpstr>ФЭП  на  основе  арсенида  галлия  (КПД  35) и кристаллического   кремния   (КПД  28,5)</vt:lpstr>
      <vt:lpstr>Слайд 52</vt:lpstr>
      <vt:lpstr>Преимущества и недостатки солнечных батарей.</vt:lpstr>
      <vt:lpstr>Слайд 54</vt:lpstr>
      <vt:lpstr>Слайд 55</vt:lpstr>
      <vt:lpstr>Слайд 56</vt:lpstr>
      <vt:lpstr>Слайд 57</vt:lpstr>
      <vt:lpstr>Слайд 58</vt:lpstr>
      <vt:lpstr>СЭС башенного типа</vt:lpstr>
      <vt:lpstr>Слайд 60</vt:lpstr>
      <vt:lpstr>Слайд 61</vt:lpstr>
      <vt:lpstr>Слайд 62</vt:lpstr>
      <vt:lpstr>Солнечная кухня незаменима в сельской местности и местах, где нет центрального газоснабжения. Например, всего за 15 минут на солнечной кухне можно вскипятить трехлитровый металлический чайник воды. </vt:lpstr>
      <vt:lpstr>Слайд 64</vt:lpstr>
      <vt:lpstr>Слайд 65</vt:lpstr>
      <vt:lpstr>Слайд 66</vt:lpstr>
      <vt:lpstr>Слайд 67</vt:lpstr>
      <vt:lpstr>По виду энергии ВЭР разделяются на 3 группы:</vt:lpstr>
      <vt:lpstr>энергетические проблемы  страны</vt:lpstr>
      <vt:lpstr>Слайд 70</vt:lpstr>
      <vt:lpstr>Слайд 71</vt:lpstr>
      <vt:lpstr>Слайд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«БЕЗОПАСНОСТЬ ЖИЗНЕДЕЯТЕЛЬНОСТИ ЧЕЛОВЕКА (БЖЧ)</dc:title>
  <dc:creator>user</dc:creator>
  <cp:lastModifiedBy>user</cp:lastModifiedBy>
  <cp:revision>67</cp:revision>
  <dcterms:created xsi:type="dcterms:W3CDTF">2014-10-15T13:21:50Z</dcterms:created>
  <dcterms:modified xsi:type="dcterms:W3CDTF">2017-10-13T21:17:08Z</dcterms:modified>
</cp:coreProperties>
</file>